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39"/>
  </p:notesMasterIdLst>
  <p:sldIdLst>
    <p:sldId id="320" r:id="rId2"/>
    <p:sldId id="288" r:id="rId3"/>
    <p:sldId id="261" r:id="rId4"/>
    <p:sldId id="284" r:id="rId5"/>
    <p:sldId id="285" r:id="rId6"/>
    <p:sldId id="286" r:id="rId7"/>
    <p:sldId id="287" r:id="rId8"/>
    <p:sldId id="312" r:id="rId9"/>
    <p:sldId id="313" r:id="rId10"/>
    <p:sldId id="314" r:id="rId11"/>
    <p:sldId id="315" r:id="rId12"/>
    <p:sldId id="316" r:id="rId13"/>
    <p:sldId id="317" r:id="rId14"/>
    <p:sldId id="318" r:id="rId15"/>
    <p:sldId id="290" r:id="rId16"/>
    <p:sldId id="301" r:id="rId17"/>
    <p:sldId id="303" r:id="rId18"/>
    <p:sldId id="302" r:id="rId19"/>
    <p:sldId id="304" r:id="rId20"/>
    <p:sldId id="291" r:id="rId21"/>
    <p:sldId id="298" r:id="rId22"/>
    <p:sldId id="299" r:id="rId23"/>
    <p:sldId id="300" r:id="rId24"/>
    <p:sldId id="292" r:id="rId25"/>
    <p:sldId id="269" r:id="rId26"/>
    <p:sldId id="305" r:id="rId27"/>
    <p:sldId id="306" r:id="rId28"/>
    <p:sldId id="307" r:id="rId29"/>
    <p:sldId id="310" r:id="rId30"/>
    <p:sldId id="308" r:id="rId31"/>
    <p:sldId id="309" r:id="rId32"/>
    <p:sldId id="293" r:id="rId33"/>
    <p:sldId id="296" r:id="rId34"/>
    <p:sldId id="297" r:id="rId35"/>
    <p:sldId id="294" r:id="rId36"/>
    <p:sldId id="295" r:id="rId37"/>
    <p:sldId id="311" r:id="rId38"/>
  </p:sldIdLst>
  <p:sldSz cx="9144000" cy="6858000" type="screen4x3"/>
  <p:notesSz cx="6858000" cy="9144000"/>
  <p:embeddedFontLst>
    <p:embeddedFont>
      <p:font typeface="Nixie One" panose="020B0604020202020204" charset="0"/>
      <p:regular r:id="rId40"/>
    </p:embeddedFont>
    <p:embeddedFont>
      <p:font typeface="Raleway"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6CF62A-5403-48A9-95F4-4B11409A87E9}">
  <a:tblStyle styleId="{676CF62A-5403-48A9-95F4-4B11409A87E9}"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031" autoAdjust="0"/>
  </p:normalViewPr>
  <p:slideViewPr>
    <p:cSldViewPr snapToGrid="0">
      <p:cViewPr varScale="1">
        <p:scale>
          <a:sx n="59" d="100"/>
          <a:sy n="59" d="100"/>
        </p:scale>
        <p:origin x="1716"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11363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r>
              <a:rPr lang="en-US" sz="1100" kern="1200">
                <a:solidFill>
                  <a:schemeClr val="tx1"/>
                </a:solidFill>
                <a:effectLst/>
                <a:latin typeface="+mn-lt"/>
                <a:ea typeface="+mn-ea"/>
                <a:cs typeface="+mn-cs"/>
              </a:rPr>
              <a:t>Thư viện này gồm 2 phần và đều có một API giống hệt nhau: </a:t>
            </a:r>
            <a:endParaRPr lang="en-GB" sz="1100" kern="1200">
              <a:solidFill>
                <a:schemeClr val="tx1"/>
              </a:solidFill>
              <a:effectLst/>
              <a:latin typeface="+mn-lt"/>
              <a:ea typeface="+mn-ea"/>
              <a:cs typeface="+mn-cs"/>
            </a:endParaRPr>
          </a:p>
          <a:p>
            <a:pPr lvl="0"/>
            <a:r>
              <a:rPr lang="en-US" sz="1100" kern="1200">
                <a:solidFill>
                  <a:schemeClr val="tx1"/>
                </a:solidFill>
                <a:effectLst/>
                <a:latin typeface="+mn-lt"/>
                <a:ea typeface="+mn-ea"/>
                <a:cs typeface="+mn-cs"/>
              </a:rPr>
              <a:t>Client-side: gồm bộ thư viện viết cho web(JavaScript), iOS, Android.  </a:t>
            </a:r>
            <a:endParaRPr lang="en-GB" sz="1100" kern="1200">
              <a:solidFill>
                <a:schemeClr val="tx1"/>
              </a:solidFill>
              <a:effectLst/>
              <a:latin typeface="+mn-lt"/>
              <a:ea typeface="+mn-ea"/>
              <a:cs typeface="+mn-cs"/>
            </a:endParaRPr>
          </a:p>
          <a:p>
            <a:pPr lvl="0"/>
            <a:r>
              <a:rPr lang="en-US" sz="1100" kern="1200">
                <a:solidFill>
                  <a:schemeClr val="tx1"/>
                </a:solidFill>
                <a:effectLst/>
                <a:latin typeface="+mn-lt"/>
                <a:ea typeface="+mn-ea"/>
                <a:cs typeface="+mn-cs"/>
              </a:rPr>
              <a:t>Server-side: viết bằng JavaScript và dùng cho các máy chủ Node.js </a:t>
            </a:r>
            <a:endParaRPr lang="en-GB" sz="1100" kern="1200">
              <a:solidFill>
                <a:schemeClr val="tx1"/>
              </a:solidFill>
              <a:effectLst/>
              <a:latin typeface="+mn-lt"/>
              <a:ea typeface="+mn-ea"/>
              <a:cs typeface="+mn-cs"/>
            </a:endParaRPr>
          </a:p>
          <a:p>
            <a:pPr lvl="0">
              <a:spcBef>
                <a:spcPts val="0"/>
              </a:spcBef>
              <a:buNone/>
            </a:pPr>
            <a:r>
              <a:rPr lang="en-US"/>
              <a:t>.</a:t>
            </a:r>
          </a:p>
          <a:p>
            <a:r>
              <a:rPr lang="en-US" sz="1100" kern="1200">
                <a:solidFill>
                  <a:schemeClr val="tx1"/>
                </a:solidFill>
                <a:effectLst/>
                <a:latin typeface="+mn-lt"/>
                <a:ea typeface="+mn-ea"/>
                <a:cs typeface="+mn-cs"/>
              </a:rPr>
              <a:t>Socket.IO mang lại rất nhiều lợi ích trong xây dựng và phát triển các ứng dụng thời gian thực. Những ưu điểm mà Socket.IO có thể kể đến như: </a:t>
            </a:r>
            <a:endParaRPr lang="en-GB" sz="1100" kern="1200">
              <a:solidFill>
                <a:schemeClr val="tx1"/>
              </a:solidFill>
              <a:effectLst/>
              <a:latin typeface="+mn-lt"/>
              <a:ea typeface="+mn-ea"/>
              <a:cs typeface="+mn-cs"/>
            </a:endParaRPr>
          </a:p>
          <a:p>
            <a:pPr lvl="0"/>
            <a:r>
              <a:rPr lang="en-US" sz="1100" kern="1200">
                <a:solidFill>
                  <a:schemeClr val="tx1"/>
                </a:solidFill>
                <a:effectLst/>
                <a:latin typeface="+mn-lt"/>
                <a:ea typeface="+mn-ea"/>
                <a:cs typeface="+mn-cs"/>
              </a:rPr>
              <a:t>WebSockets cung cấp khả năng giao tiếp hai chiều mạnh mẽ, có độ trễ thấp và dễ xử lý lỗi.</a:t>
            </a:r>
            <a:endParaRPr lang="en-GB" sz="1100" kern="1200">
              <a:solidFill>
                <a:schemeClr val="tx1"/>
              </a:solidFill>
              <a:effectLst/>
              <a:latin typeface="+mn-lt"/>
              <a:ea typeface="+mn-ea"/>
              <a:cs typeface="+mn-cs"/>
            </a:endParaRPr>
          </a:p>
          <a:p>
            <a:pPr lvl="0"/>
            <a:r>
              <a:rPr lang="en-US" sz="1100" kern="1200">
                <a:solidFill>
                  <a:schemeClr val="tx1"/>
                </a:solidFill>
                <a:effectLst/>
                <a:latin typeface="+mn-lt"/>
                <a:ea typeface="+mn-ea"/>
                <a:cs typeface="+mn-cs"/>
              </a:rPr>
              <a:t>Không cần phải có nhiều kết nối như phương pháp Comet long-polling và cũng không có những nhược điểm như Comet streaming.</a:t>
            </a:r>
            <a:endParaRPr lang="en-GB" sz="1100" kern="1200">
              <a:solidFill>
                <a:schemeClr val="tx1"/>
              </a:solidFill>
              <a:effectLst/>
              <a:latin typeface="+mn-lt"/>
              <a:ea typeface="+mn-ea"/>
              <a:cs typeface="+mn-cs"/>
            </a:endParaRPr>
          </a:p>
          <a:p>
            <a:pPr lvl="0"/>
            <a:r>
              <a:rPr lang="en-US" sz="1100" kern="1200">
                <a:solidFill>
                  <a:schemeClr val="tx1"/>
                </a:solidFill>
                <a:effectLst/>
                <a:latin typeface="+mn-lt"/>
                <a:ea typeface="+mn-ea"/>
                <a:cs typeface="+mn-cs"/>
              </a:rPr>
              <a:t>API rất dễ sử dụng trực tiếp mà không cần bất kỳ các tầng bổ sung nào, so với Comet, thường đòi hỏi một thư viện tốt để xử lý kết nối lại, thời gian chờ timeout, các Ajax request (yêu cầu Ajax), các tin báo nhận và các dạng truyền tải tùy chọn khác nhau (Ajax long-polling và jsonp polling).</a:t>
            </a:r>
            <a:endParaRPr lang="en-GB" sz="1100" kern="1200">
              <a:solidFill>
                <a:schemeClr val="tx1"/>
              </a:solidFill>
              <a:effectLst/>
              <a:latin typeface="+mn-lt"/>
              <a:ea typeface="+mn-ea"/>
              <a:cs typeface="+mn-cs"/>
            </a:endParaRPr>
          </a:p>
          <a:p>
            <a:r>
              <a:rPr lang="en-US" sz="1100" kern="1200">
                <a:solidFill>
                  <a:schemeClr val="tx1"/>
                </a:solidFill>
                <a:effectLst/>
                <a:latin typeface="+mn-lt"/>
                <a:ea typeface="+mn-ea"/>
                <a:cs typeface="+mn-cs"/>
              </a:rPr>
              <a:t>Đồng thời Socket.IO là một module của Node.js được xây dựng nhằm mục đích tạo ra realtime Node.js application. Nên việc sử dụng Socket.IO sẽ hỗ trợ tốt cho Node.js trong việc giao tiếp giữa client và server.</a:t>
            </a:r>
            <a:endParaRPr lang="en-GB" sz="1100" kern="1200">
              <a:solidFill>
                <a:schemeClr val="tx1"/>
              </a:solidFill>
              <a:effectLst/>
              <a:latin typeface="+mn-lt"/>
              <a:ea typeface="+mn-ea"/>
              <a:cs typeface="+mn-cs"/>
            </a:endParaRPr>
          </a:p>
          <a:p>
            <a:pPr lvl="0">
              <a:spcBef>
                <a:spcPts val="0"/>
              </a:spcBef>
              <a:buNone/>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solidFill>
                  <a:schemeClr val="tx1"/>
                </a:solidFill>
                <a:effectLst/>
                <a:latin typeface="+mn-lt"/>
                <a:ea typeface="+mn-ea"/>
                <a:cs typeface="+mn-cs"/>
              </a:rPr>
              <a:t>Trong ứng dụng, tính realtime được thể hiện thông qua các tính năng “Gửi lời mời đi ăn chung” hay tính năng “Gửi thông báo đánh giá điểm đi ăn”, bên canh đó nhóm còn ứng dụng Socket.IO để nhận thông báo về bình luận bài viết hay giới thiệu với người dùng những Voucher phù hợp với họ. Nhờ có những ưu điểm thuận lợi của Socket.IO mà các tính năng này đảm bảo được người dùng trong hệ thống tương tác với nhau gần như ở thời gian thực ngay khi người dùng kết nối mở ứng dụng lên.</a:t>
            </a:r>
            <a:endParaRPr lang="en-GB" sz="1100" kern="1200">
              <a:solidFill>
                <a:schemeClr val="tx1"/>
              </a:solidFill>
              <a:effectLst/>
              <a:latin typeface="+mn-lt"/>
              <a:ea typeface="+mn-ea"/>
              <a:cs typeface="+mn-cs"/>
            </a:endParaRPr>
          </a:p>
          <a:p>
            <a:pPr lvl="0">
              <a:spcBef>
                <a:spcPts val="0"/>
              </a:spcBef>
              <a:buNone/>
            </a:pPr>
            <a:endParaRPr/>
          </a:p>
        </p:txBody>
      </p:sp>
    </p:spTree>
    <p:extLst>
      <p:ext uri="{BB962C8B-B14F-4D97-AF65-F5344CB8AC3E}">
        <p14:creationId xmlns:p14="http://schemas.microsoft.com/office/powerpoint/2010/main" val="3581765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r>
              <a:rPr lang="en-US" sz="1100" kern="1200">
                <a:solidFill>
                  <a:schemeClr val="tx1"/>
                </a:solidFill>
                <a:effectLst/>
                <a:latin typeface="+mn-lt"/>
                <a:ea typeface="+mn-ea"/>
                <a:cs typeface="+mn-cs"/>
              </a:rPr>
              <a:t>Dễ dàng cài đặt và sử dụng</a:t>
            </a:r>
            <a:endParaRPr lang="en-GB" sz="1100" kern="1200">
              <a:solidFill>
                <a:schemeClr val="tx1"/>
              </a:solidFill>
              <a:effectLst/>
              <a:latin typeface="+mn-lt"/>
              <a:ea typeface="+mn-ea"/>
              <a:cs typeface="+mn-cs"/>
            </a:endParaRPr>
          </a:p>
          <a:p>
            <a:pPr lvl="0"/>
            <a:r>
              <a:rPr lang="en-US" sz="1100" kern="1200">
                <a:solidFill>
                  <a:schemeClr val="tx1"/>
                </a:solidFill>
                <a:effectLst/>
                <a:latin typeface="+mn-lt"/>
                <a:ea typeface="+mn-ea"/>
                <a:cs typeface="+mn-cs"/>
              </a:rPr>
              <a:t>Cung cấp nhiều chức năng đa dạng và phong phú</a:t>
            </a:r>
            <a:endParaRPr lang="en-GB" sz="1100" kern="1200">
              <a:solidFill>
                <a:schemeClr val="tx1"/>
              </a:solidFill>
              <a:effectLst/>
              <a:latin typeface="+mn-lt"/>
              <a:ea typeface="+mn-ea"/>
              <a:cs typeface="+mn-cs"/>
            </a:endParaRPr>
          </a:p>
          <a:p>
            <a:pPr lvl="0"/>
            <a:r>
              <a:rPr lang="en-US" sz="1100" kern="1200">
                <a:solidFill>
                  <a:schemeClr val="tx1"/>
                </a:solidFill>
                <a:effectLst/>
                <a:latin typeface="+mn-lt"/>
                <a:ea typeface="+mn-ea"/>
                <a:cs typeface="+mn-cs"/>
              </a:rPr>
              <a:t>Các API của google được sử dụng với số lượng người dùng lớn</a:t>
            </a:r>
            <a:endParaRPr lang="en-GB" sz="1100" kern="1200">
              <a:solidFill>
                <a:schemeClr val="tx1"/>
              </a:solidFill>
              <a:effectLst/>
              <a:latin typeface="+mn-lt"/>
              <a:ea typeface="+mn-ea"/>
              <a:cs typeface="+mn-cs"/>
            </a:endParaRPr>
          </a:p>
          <a:p>
            <a:pPr lvl="0"/>
            <a:r>
              <a:rPr lang="en-US" sz="1100" kern="1200">
                <a:solidFill>
                  <a:schemeClr val="tx1"/>
                </a:solidFill>
                <a:effectLst/>
                <a:latin typeface="+mn-lt"/>
                <a:ea typeface="+mn-ea"/>
                <a:cs typeface="+mn-cs"/>
              </a:rPr>
              <a:t>Các API được cập nhật thường xuyên</a:t>
            </a:r>
            <a:endParaRPr lang="en-GB" sz="1100" kern="1200">
              <a:solidFill>
                <a:schemeClr val="tx1"/>
              </a:solidFill>
              <a:effectLst/>
              <a:latin typeface="+mn-lt"/>
              <a:ea typeface="+mn-ea"/>
              <a:cs typeface="+mn-cs"/>
            </a:endParaRPr>
          </a:p>
          <a:p>
            <a:pPr lvl="0"/>
            <a:r>
              <a:rPr lang="en-US" sz="1100" kern="1200">
                <a:solidFill>
                  <a:schemeClr val="tx1"/>
                </a:solidFill>
                <a:effectLst/>
                <a:latin typeface="+mn-lt"/>
                <a:ea typeface="+mn-ea"/>
                <a:cs typeface="+mn-cs"/>
              </a:rPr>
              <a:t>Nhận được sự hỗ trợ từ Google và cộng đồng lập trình viên đông đảo</a:t>
            </a:r>
            <a:endParaRPr lang="en-GB" sz="1100" kern="1200">
              <a:solidFill>
                <a:schemeClr val="tx1"/>
              </a:solidFill>
              <a:effectLst/>
              <a:latin typeface="+mn-lt"/>
              <a:ea typeface="+mn-ea"/>
              <a:cs typeface="+mn-cs"/>
            </a:endParaRPr>
          </a:p>
          <a:p>
            <a:pPr lvl="0">
              <a:spcBef>
                <a:spcPts val="0"/>
              </a:spcBef>
              <a:buNone/>
            </a:pPr>
            <a:endParaRPr/>
          </a:p>
        </p:txBody>
      </p:sp>
    </p:spTree>
    <p:extLst>
      <p:ext uri="{BB962C8B-B14F-4D97-AF65-F5344CB8AC3E}">
        <p14:creationId xmlns:p14="http://schemas.microsoft.com/office/powerpoint/2010/main" val="1206288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solidFill>
                  <a:schemeClr val="tx1"/>
                </a:solidFill>
                <a:effectLst/>
                <a:latin typeface="+mn-lt"/>
                <a:ea typeface="+mn-ea"/>
                <a:cs typeface="+mn-cs"/>
              </a:rPr>
              <a:t>Web crawler là một trình thu thập web một cách có phương pháp, một cách tự động. Web crawler có chức năng lấy thông tin từ website, trích xuất ra những thông tin người sử dụng cần, đồng thời cũng tìm những link có trong trang web đó và tự động truy cập vào những link đó. </a:t>
            </a:r>
            <a:endParaRPr lang="en-GB" sz="1100" kern="1200">
              <a:solidFill>
                <a:schemeClr val="tx1"/>
              </a:solidFill>
              <a:effectLst/>
              <a:latin typeface="+mn-lt"/>
              <a:ea typeface="+mn-ea"/>
              <a:cs typeface="+mn-cs"/>
            </a:endParaRPr>
          </a:p>
          <a:p>
            <a:pPr lvl="0">
              <a:spcBef>
                <a:spcPts val="0"/>
              </a:spcBef>
              <a:buNone/>
            </a:pPr>
            <a:endParaRPr lang="en-US"/>
          </a:p>
          <a:p>
            <a:r>
              <a:rPr lang="en-US" sz="1100" kern="1200">
                <a:solidFill>
                  <a:schemeClr val="tx1"/>
                </a:solidFill>
                <a:effectLst/>
                <a:latin typeface="+mn-lt"/>
                <a:ea typeface="+mn-ea"/>
                <a:cs typeface="+mn-cs"/>
              </a:rPr>
              <a:t>Ứng dụng từ những tính năng nổi trội của Web Crawler, nhóm đã sử dụng thư viện Puppeteer để tiến hành bóc tách dữ liệu HTML của 2 trang web nổi tiếng về ăn uống hiện nay đó là Foody và Hotdeal.</a:t>
            </a:r>
            <a:endParaRPr lang="en-GB" sz="1100" kern="1200">
              <a:solidFill>
                <a:schemeClr val="tx1"/>
              </a:solidFill>
              <a:effectLst/>
              <a:latin typeface="+mn-lt"/>
              <a:ea typeface="+mn-ea"/>
              <a:cs typeface="+mn-cs"/>
            </a:endParaRPr>
          </a:p>
          <a:p>
            <a:r>
              <a:rPr lang="en-US" sz="1100" kern="1200">
                <a:solidFill>
                  <a:schemeClr val="tx1"/>
                </a:solidFill>
                <a:effectLst/>
                <a:latin typeface="+mn-lt"/>
                <a:ea typeface="+mn-ea"/>
                <a:cs typeface="+mn-cs"/>
              </a:rPr>
              <a:t>Từ những thông tin có được, nhóm tiến hành lưu trữ những thông tin về Voucher vào database MongoDB và tiến hành các bước xử lý hiển thị lên danh sách Voucher cho người dùng.</a:t>
            </a:r>
            <a:endParaRPr lang="en-GB" sz="1100" kern="1200">
              <a:solidFill>
                <a:schemeClr val="tx1"/>
              </a:solidFill>
              <a:effectLst/>
              <a:latin typeface="+mn-lt"/>
              <a:ea typeface="+mn-ea"/>
              <a:cs typeface="+mn-cs"/>
            </a:endParaRPr>
          </a:p>
          <a:p>
            <a:pPr lvl="0">
              <a:spcBef>
                <a:spcPts val="0"/>
              </a:spcBef>
              <a:buNone/>
            </a:pPr>
            <a:endParaRPr/>
          </a:p>
        </p:txBody>
      </p:sp>
    </p:spTree>
    <p:extLst>
      <p:ext uri="{BB962C8B-B14F-4D97-AF65-F5344CB8AC3E}">
        <p14:creationId xmlns:p14="http://schemas.microsoft.com/office/powerpoint/2010/main" val="3442751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r>
              <a:rPr lang="en-US" sz="1100" kern="1200">
                <a:solidFill>
                  <a:schemeClr val="tx1"/>
                </a:solidFill>
                <a:effectLst/>
                <a:latin typeface="+mn-lt"/>
                <a:ea typeface="+mn-ea"/>
                <a:cs typeface="+mn-cs"/>
              </a:rPr>
              <a:t>Trong hệ thống server Node.JS của nhóm, REST được áp dụng để server xây dựng thống nhất các API giúp dễ dàng cho việc kết nối ứng dụng Yummy với server thông qua các API đã định nghĩa sẵn này.</a:t>
            </a:r>
            <a:endParaRPr lang="en-GB" sz="1100" kern="1200">
              <a:solidFill>
                <a:schemeClr val="tx1"/>
              </a:solidFill>
              <a:effectLst/>
              <a:latin typeface="+mn-lt"/>
              <a:ea typeface="+mn-ea"/>
              <a:cs typeface="+mn-cs"/>
            </a:endParaRPr>
          </a:p>
          <a:p>
            <a:r>
              <a:rPr lang="en-US" sz="1100" kern="1200">
                <a:solidFill>
                  <a:schemeClr val="tx1"/>
                </a:solidFill>
                <a:effectLst/>
                <a:latin typeface="+mn-lt"/>
                <a:ea typeface="+mn-ea"/>
                <a:cs typeface="+mn-cs"/>
              </a:rPr>
              <a:t>Bên cạnh đó ứng dụng Yummy cũng xây dựng một hệ thống retrofit với các URL tương tự, nhờ vào các quy chuẩn của REST mà việc giao tiếp giữa ứng dụng và server trở nên thống nhất và nhanh chóng.</a:t>
            </a:r>
            <a:endParaRPr lang="en-GB" sz="1100" kern="1200">
              <a:solidFill>
                <a:schemeClr val="tx1"/>
              </a:solidFill>
              <a:effectLst/>
              <a:latin typeface="+mn-lt"/>
              <a:ea typeface="+mn-ea"/>
              <a:cs typeface="+mn-cs"/>
            </a:endParaRPr>
          </a:p>
          <a:p>
            <a:pPr lvl="0">
              <a:spcBef>
                <a:spcPts val="0"/>
              </a:spcBef>
              <a:buNone/>
            </a:pPr>
            <a:endParaRPr lang="en-US"/>
          </a:p>
          <a:p>
            <a:pPr lvl="0">
              <a:spcBef>
                <a:spcPts val="0"/>
              </a:spcBef>
              <a:buNone/>
            </a:pPr>
            <a:endParaRPr/>
          </a:p>
        </p:txBody>
      </p:sp>
    </p:spTree>
    <p:extLst>
      <p:ext uri="{BB962C8B-B14F-4D97-AF65-F5344CB8AC3E}">
        <p14:creationId xmlns:p14="http://schemas.microsoft.com/office/powerpoint/2010/main" val="49436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solidFill>
                  <a:schemeClr val="tx1"/>
                </a:solidFill>
                <a:effectLst/>
                <a:latin typeface="+mn-lt"/>
                <a:ea typeface="+mn-ea"/>
                <a:cs typeface="+mn-cs"/>
              </a:rPr>
              <a:t>Thư viện mạnh mẽ này giúp bạn dễ dàng xử lý dữ liệu JSON hoặc XML sau đó phân tích cú pháp thành Plain Old Java Objects (POJOs). Tất cả các yêu cầu GET, POST, PUT, PATCH, và DELETE đều có thể được thực thi.</a:t>
            </a:r>
            <a:endParaRPr lang="en-GB" sz="1100" kern="1200">
              <a:solidFill>
                <a:schemeClr val="tx1"/>
              </a:solidFill>
              <a:effectLst/>
              <a:latin typeface="+mn-lt"/>
              <a:ea typeface="+mn-ea"/>
              <a:cs typeface="+mn-cs"/>
            </a:endParaRPr>
          </a:p>
          <a:p>
            <a:pPr lvl="0">
              <a:spcBef>
                <a:spcPts val="0"/>
              </a:spcBef>
              <a:buNone/>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solidFill>
                  <a:schemeClr val="tx1"/>
                </a:solidFill>
                <a:effectLst/>
                <a:latin typeface="+mn-lt"/>
                <a:ea typeface="+mn-ea"/>
                <a:cs typeface="+mn-cs"/>
              </a:rPr>
              <a:t>Điểm mạnh để lựa chọn sử dụng:</a:t>
            </a:r>
            <a:endParaRPr lang="en-GB" sz="1100" kern="1200">
              <a:solidFill>
                <a:schemeClr val="tx1"/>
              </a:solidFill>
              <a:effectLst/>
              <a:latin typeface="+mn-lt"/>
              <a:ea typeface="+mn-ea"/>
              <a:cs typeface="+mn-cs"/>
            </a:endParaRPr>
          </a:p>
          <a:p>
            <a:pPr lvl="0"/>
            <a:r>
              <a:rPr lang="en-US" sz="1100" kern="1200">
                <a:solidFill>
                  <a:schemeClr val="tx1"/>
                </a:solidFill>
                <a:effectLst/>
                <a:latin typeface="+mn-lt"/>
                <a:ea typeface="+mn-ea"/>
                <a:cs typeface="+mn-cs"/>
              </a:rPr>
              <a:t>Đơn giản, dễ bảo trì, sửa chữa</a:t>
            </a:r>
            <a:endParaRPr lang="en-GB" sz="1100" kern="1200">
              <a:solidFill>
                <a:schemeClr val="tx1"/>
              </a:solidFill>
              <a:effectLst/>
              <a:latin typeface="+mn-lt"/>
              <a:ea typeface="+mn-ea"/>
              <a:cs typeface="+mn-cs"/>
            </a:endParaRPr>
          </a:p>
          <a:p>
            <a:pPr lvl="0"/>
            <a:r>
              <a:rPr lang="en-US" sz="1100" kern="1200">
                <a:solidFill>
                  <a:schemeClr val="tx1"/>
                </a:solidFill>
                <a:effectLst/>
                <a:latin typeface="+mn-lt"/>
                <a:ea typeface="+mn-ea"/>
                <a:cs typeface="+mn-cs"/>
              </a:rPr>
              <a:t>Dùng chung được với RxAndroid.</a:t>
            </a:r>
            <a:endParaRPr lang="en-GB" sz="1100" kern="1200">
              <a:solidFill>
                <a:schemeClr val="tx1"/>
              </a:solidFill>
              <a:effectLst/>
              <a:latin typeface="+mn-lt"/>
              <a:ea typeface="+mn-ea"/>
              <a:cs typeface="+mn-cs"/>
            </a:endParaRPr>
          </a:p>
          <a:p>
            <a:pPr lvl="0"/>
            <a:r>
              <a:rPr lang="en-US" sz="1100" kern="1200">
                <a:solidFill>
                  <a:schemeClr val="tx1"/>
                </a:solidFill>
                <a:effectLst/>
                <a:latin typeface="+mn-lt"/>
                <a:ea typeface="+mn-ea"/>
                <a:cs typeface="+mn-cs"/>
              </a:rPr>
              <a:t>Retrofit sử dụng thư viện OKHttp và sử dụng thread hỗ trợ nhiều request một lúc</a:t>
            </a:r>
            <a:endParaRPr lang="en-GB" sz="1100" kern="1200">
              <a:solidFill>
                <a:schemeClr val="tx1"/>
              </a:solidFill>
              <a:effectLst/>
              <a:latin typeface="+mn-lt"/>
              <a:ea typeface="+mn-ea"/>
              <a:cs typeface="+mn-cs"/>
            </a:endParaRPr>
          </a:p>
          <a:p>
            <a:pPr lvl="0"/>
            <a:r>
              <a:rPr lang="en-US" sz="1100" kern="1200">
                <a:solidFill>
                  <a:schemeClr val="tx1"/>
                </a:solidFill>
                <a:effectLst/>
                <a:latin typeface="+mn-lt"/>
                <a:ea typeface="+mn-ea"/>
                <a:cs typeface="+mn-cs"/>
              </a:rPr>
              <a:t>Hỗ trợ đầy đủ multipart uploads trong việc tải file lên server.</a:t>
            </a:r>
          </a:p>
          <a:p>
            <a:pPr marL="0" marR="0" lvl="0" indent="0" algn="l" defTabSz="914400" rtl="0" eaLnBrk="1" fontAlgn="auto" latinLnBrk="0" hangingPunct="1">
              <a:lnSpc>
                <a:spcPct val="100000"/>
              </a:lnSpc>
              <a:spcBef>
                <a:spcPts val="0"/>
              </a:spcBef>
              <a:spcAft>
                <a:spcPts val="0"/>
              </a:spcAft>
              <a:buClrTx/>
              <a:buSzTx/>
              <a:buFontTx/>
              <a:buChar char="●"/>
              <a:tabLst/>
              <a:defRPr/>
            </a:pPr>
            <a:r>
              <a:rPr lang="en-US" sz="1100" kern="1200">
                <a:solidFill>
                  <a:schemeClr val="tx1"/>
                </a:solidFill>
                <a:effectLst/>
                <a:latin typeface="+mn-lt"/>
                <a:ea typeface="+mn-ea"/>
                <a:cs typeface="+mn-cs"/>
              </a:rPr>
              <a:t>Tốc độ xử lý vượt trội. Dưới đây là phần so sánh performance với Volley và AsyncTask. Có thể thấy, Retrofit vượt trội hơn hẳn.</a:t>
            </a:r>
            <a:endParaRPr lang="en-GB" sz="1100" kern="1200">
              <a:solidFill>
                <a:schemeClr val="tx1"/>
              </a:solidFill>
              <a:effectLst/>
              <a:latin typeface="+mn-lt"/>
              <a:ea typeface="+mn-ea"/>
              <a:cs typeface="+mn-cs"/>
            </a:endParaRPr>
          </a:p>
          <a:p>
            <a:pPr lvl="0">
              <a:buNone/>
            </a:pPr>
            <a:endParaRPr lang="en-US" sz="1100" kern="1200">
              <a:solidFill>
                <a:schemeClr val="tx1"/>
              </a:solidFill>
              <a:effectLst/>
              <a:latin typeface="+mn-lt"/>
              <a:ea typeface="+mn-ea"/>
              <a:cs typeface="+mn-cs"/>
            </a:endParaRPr>
          </a:p>
          <a:p>
            <a:pPr lvl="0">
              <a:buNone/>
            </a:pPr>
            <a:r>
              <a:rPr lang="en-US" sz="1100" kern="1200">
                <a:solidFill>
                  <a:schemeClr val="tx1"/>
                </a:solidFill>
                <a:effectLst/>
                <a:latin typeface="+mn-lt"/>
                <a:ea typeface="+mn-ea"/>
                <a:cs typeface="+mn-cs"/>
              </a:rPr>
              <a:t>Áp dụng vào đề tài: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solidFill>
                  <a:schemeClr val="tx1"/>
                </a:solidFill>
                <a:effectLst/>
                <a:latin typeface="+mn-lt"/>
                <a:ea typeface="+mn-ea"/>
                <a:cs typeface="+mn-cs"/>
              </a:rPr>
              <a:t>Với những tính năng mạnh mẽ của Retrofit, nhóm đã xây dựng hệ thống gửi và nhận request từ server trên Android sử dụng thư viện Retrofit. Trong đó, nhóm phân chia ra từng module chứa các URL tương ứng với từng module trên server. Định nghĩa các kiểu dữ liệu trả về tương thích với dữ liệu trên server đồng thời tạo các adapter giúp cho việc mapping dữ liệu trên Android phù hợp với server.</a:t>
            </a:r>
            <a:endParaRPr lang="en-GB" sz="1100" kern="1200">
              <a:solidFill>
                <a:schemeClr val="tx1"/>
              </a:solidFill>
              <a:effectLst/>
              <a:latin typeface="+mn-lt"/>
              <a:ea typeface="+mn-ea"/>
              <a:cs typeface="+mn-cs"/>
            </a:endParaRPr>
          </a:p>
          <a:p>
            <a:pPr lvl="0">
              <a:buNone/>
            </a:pPr>
            <a:endParaRPr lang="en-GB" sz="1100" kern="1200">
              <a:solidFill>
                <a:schemeClr val="tx1"/>
              </a:solidFill>
              <a:effectLst/>
              <a:latin typeface="+mn-lt"/>
              <a:ea typeface="+mn-ea"/>
              <a:cs typeface="+mn-cs"/>
            </a:endParaRPr>
          </a:p>
          <a:p>
            <a:pPr lvl="0">
              <a:spcBef>
                <a:spcPts val="0"/>
              </a:spcBef>
              <a:buNone/>
            </a:pPr>
            <a:endParaRPr/>
          </a:p>
        </p:txBody>
      </p:sp>
    </p:spTree>
    <p:extLst>
      <p:ext uri="{BB962C8B-B14F-4D97-AF65-F5344CB8AC3E}">
        <p14:creationId xmlns:p14="http://schemas.microsoft.com/office/powerpoint/2010/main" val="2910718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40235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r>
              <a:rPr lang="vi-VN" sz="1100" kern="1200">
                <a:solidFill>
                  <a:schemeClr val="tx1"/>
                </a:solidFill>
                <a:effectLst/>
                <a:latin typeface="+mn-lt"/>
                <a:ea typeface="+mn-ea"/>
                <a:cs typeface="+mn-cs"/>
              </a:rPr>
              <a:t>Ưu điểm</a:t>
            </a:r>
            <a:r>
              <a:rPr lang="en-US" sz="1100" kern="1200">
                <a:solidFill>
                  <a:schemeClr val="tx1"/>
                </a:solidFill>
                <a:effectLst/>
                <a:latin typeface="+mn-lt"/>
                <a:ea typeface="+mn-ea"/>
                <a:cs typeface="+mn-cs"/>
              </a:rPr>
              <a:t>:</a:t>
            </a:r>
            <a:endParaRPr lang="en-GB" sz="1100" kern="1200">
              <a:solidFill>
                <a:schemeClr val="tx1"/>
              </a:solidFill>
              <a:effectLst/>
              <a:latin typeface="+mn-lt"/>
              <a:ea typeface="+mn-ea"/>
              <a:cs typeface="+mn-cs"/>
            </a:endParaRPr>
          </a:p>
          <a:p>
            <a:pPr lvl="0"/>
            <a:r>
              <a:rPr lang="en-US" sz="1100" kern="1200">
                <a:solidFill>
                  <a:schemeClr val="tx1"/>
                </a:solidFill>
                <a:effectLst/>
                <a:latin typeface="+mn-lt"/>
                <a:ea typeface="+mn-ea"/>
                <a:cs typeface="+mn-cs"/>
              </a:rPr>
              <a:t>Tìm kiếm dễ dàng: Công cụ tìm kiếm thông minh bằng cách gõ: tên địa điểm, hoặc địa chỉ, hoặc tên đường, hoặc tên món ăn, hoặc mục đích, hoặc tên khu vực. Hệ thống tìm kiếm sử dụng gợi ý và xem nhanh thông tin, giúp tìm địa điểm nhanh nhất</a:t>
            </a:r>
            <a:endParaRPr lang="en-GB" sz="1100" kern="1200">
              <a:solidFill>
                <a:schemeClr val="tx1"/>
              </a:solidFill>
              <a:effectLst/>
              <a:latin typeface="+mn-lt"/>
              <a:ea typeface="+mn-ea"/>
              <a:cs typeface="+mn-cs"/>
            </a:endParaRPr>
          </a:p>
          <a:p>
            <a:pPr lvl="0"/>
            <a:r>
              <a:rPr lang="en-US" sz="1100" kern="1200">
                <a:solidFill>
                  <a:schemeClr val="tx1"/>
                </a:solidFill>
                <a:effectLst/>
                <a:latin typeface="+mn-lt"/>
                <a:ea typeface="+mn-ea"/>
                <a:cs typeface="+mn-cs"/>
              </a:rPr>
              <a:t>Phân loại rõ ràng: Foody phân loại các địa điểm ra rất chi tiết: theo mục đích, loại hình, món ăn, giá cả, loại ẩm thực... Điều này giúp cộng đồng lọc địa điểm theo mục đích của mình rất nhanh chóng.</a:t>
            </a:r>
            <a:endParaRPr lang="en-GB" sz="1100" kern="1200">
              <a:solidFill>
                <a:schemeClr val="tx1"/>
              </a:solidFill>
              <a:effectLst/>
              <a:latin typeface="+mn-lt"/>
              <a:ea typeface="+mn-ea"/>
              <a:cs typeface="+mn-cs"/>
            </a:endParaRPr>
          </a:p>
          <a:p>
            <a:pPr lvl="0"/>
            <a:r>
              <a:rPr lang="en-US" sz="1100" kern="1200">
                <a:solidFill>
                  <a:schemeClr val="tx1"/>
                </a:solidFill>
                <a:effectLst/>
                <a:latin typeface="+mn-lt"/>
                <a:ea typeface="+mn-ea"/>
                <a:cs typeface="+mn-cs"/>
              </a:rPr>
              <a:t>Bình luận và đánh giá: Foody cho phép thành viên chèn hình ảnh vào bình luận, đánh giá địa điểm với 5 tiêu chí: món ăn, vị trí, không gian, giá cả và dịch vụ, điều này giúp cộng đồng có cái nhìn tổng quan về các tiêu chí của mỗi địa điểm. Do đặc thù của mỗi địa điểm khác nhau, ví dụ quán cafe, cộng đồng sẽ quan tâm đến không gian, đối với quán ăn thì cộng đồng quan tâm đến chất lượng món... Đây chính là điểm khác biệt của Foody so với cách dịch vụ khác.</a:t>
            </a:r>
            <a:endParaRPr lang="en-GB" sz="1100" kern="1200">
              <a:solidFill>
                <a:schemeClr val="tx1"/>
              </a:solidFill>
              <a:effectLst/>
              <a:latin typeface="+mn-lt"/>
              <a:ea typeface="+mn-ea"/>
              <a:cs typeface="+mn-cs"/>
            </a:endParaRPr>
          </a:p>
          <a:p>
            <a:r>
              <a:rPr lang="vi-VN" sz="1100" kern="1200">
                <a:solidFill>
                  <a:schemeClr val="tx1"/>
                </a:solidFill>
                <a:effectLst/>
                <a:latin typeface="+mn-lt"/>
                <a:ea typeface="+mn-ea"/>
                <a:cs typeface="+mn-cs"/>
              </a:rPr>
              <a:t>Khuyết điểm</a:t>
            </a:r>
            <a:r>
              <a:rPr lang="en-US" sz="1100" kern="1200">
                <a:solidFill>
                  <a:schemeClr val="tx1"/>
                </a:solidFill>
                <a:effectLst/>
                <a:latin typeface="+mn-lt"/>
                <a:ea typeface="+mn-ea"/>
                <a:cs typeface="+mn-cs"/>
              </a:rPr>
              <a:t>:</a:t>
            </a:r>
            <a:endParaRPr lang="en-GB" sz="1100" kern="1200">
              <a:solidFill>
                <a:schemeClr val="tx1"/>
              </a:solidFill>
              <a:effectLst/>
              <a:latin typeface="+mn-lt"/>
              <a:ea typeface="+mn-ea"/>
              <a:cs typeface="+mn-cs"/>
            </a:endParaRPr>
          </a:p>
          <a:p>
            <a:pPr lvl="0"/>
            <a:r>
              <a:rPr lang="en-US" sz="1100" kern="1200">
                <a:solidFill>
                  <a:schemeClr val="tx1"/>
                </a:solidFill>
                <a:effectLst/>
                <a:latin typeface="+mn-lt"/>
                <a:ea typeface="+mn-ea"/>
                <a:cs typeface="+mn-cs"/>
              </a:rPr>
              <a:t>Các thông báo ưu đãi ăn uống không được cập nhật nhiều</a:t>
            </a:r>
            <a:endParaRPr lang="en-GB" sz="1100" kern="1200">
              <a:solidFill>
                <a:schemeClr val="tx1"/>
              </a:solidFill>
              <a:effectLst/>
              <a:latin typeface="+mn-lt"/>
              <a:ea typeface="+mn-ea"/>
              <a:cs typeface="+mn-cs"/>
            </a:endParaRPr>
          </a:p>
          <a:p>
            <a:pPr lvl="0"/>
            <a:r>
              <a:rPr lang="en-US" sz="1100" kern="1200">
                <a:solidFill>
                  <a:schemeClr val="tx1"/>
                </a:solidFill>
                <a:effectLst/>
                <a:latin typeface="+mn-lt"/>
                <a:ea typeface="+mn-ea"/>
                <a:cs typeface="+mn-cs"/>
              </a:rPr>
              <a:t>Chưa có chức năng tìm kiếm địa điểm có ưu đãi</a:t>
            </a:r>
            <a:endParaRPr lang="en-GB" sz="1100" kern="1200">
              <a:solidFill>
                <a:schemeClr val="tx1"/>
              </a:solidFill>
              <a:effectLst/>
              <a:latin typeface="+mn-lt"/>
              <a:ea typeface="+mn-ea"/>
              <a:cs typeface="+mn-cs"/>
            </a:endParaRPr>
          </a:p>
          <a:p>
            <a:pPr lvl="0"/>
            <a:r>
              <a:rPr lang="en-US" sz="1100" kern="1200">
                <a:solidFill>
                  <a:schemeClr val="tx1"/>
                </a:solidFill>
                <a:effectLst/>
                <a:latin typeface="+mn-lt"/>
                <a:ea typeface="+mn-ea"/>
                <a:cs typeface="+mn-cs"/>
              </a:rPr>
              <a:t>Không</a:t>
            </a:r>
            <a:r>
              <a:rPr lang="vi-VN" sz="1100" kern="1200">
                <a:solidFill>
                  <a:schemeClr val="tx1"/>
                </a:solidFill>
                <a:effectLst/>
                <a:latin typeface="+mn-lt"/>
                <a:ea typeface="+mn-ea"/>
                <a:cs typeface="+mn-cs"/>
              </a:rPr>
              <a:t> có chức năng kết nối bạn bè cũng như tìm kiếm bạn bè đi ăn chung</a:t>
            </a:r>
            <a:endParaRPr lang="en-GB" sz="1100" kern="1200">
              <a:solidFill>
                <a:schemeClr val="tx1"/>
              </a:solidFill>
              <a:effectLst/>
              <a:latin typeface="+mn-lt"/>
              <a:ea typeface="+mn-ea"/>
              <a:cs typeface="+mn-cs"/>
            </a:endParaRPr>
          </a:p>
          <a:p>
            <a:pPr lvl="0">
              <a:spcBef>
                <a:spcPts val="0"/>
              </a:spcBef>
              <a:buNone/>
            </a:pPr>
            <a:endParaRPr/>
          </a:p>
        </p:txBody>
      </p:sp>
    </p:spTree>
    <p:extLst>
      <p:ext uri="{BB962C8B-B14F-4D97-AF65-F5344CB8AC3E}">
        <p14:creationId xmlns:p14="http://schemas.microsoft.com/office/powerpoint/2010/main" val="365714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r>
              <a:rPr lang="vi-VN" sz="1100" kern="1200">
                <a:solidFill>
                  <a:schemeClr val="tx1"/>
                </a:solidFill>
                <a:effectLst/>
                <a:latin typeface="+mn-lt"/>
                <a:ea typeface="+mn-ea"/>
                <a:cs typeface="+mn-cs"/>
              </a:rPr>
              <a:t>Ưu điểm:</a:t>
            </a:r>
            <a:endParaRPr lang="en-GB" sz="1100" kern="1200">
              <a:solidFill>
                <a:schemeClr val="tx1"/>
              </a:solidFill>
              <a:effectLst/>
              <a:latin typeface="+mn-lt"/>
              <a:ea typeface="+mn-ea"/>
              <a:cs typeface="+mn-cs"/>
            </a:endParaRPr>
          </a:p>
          <a:p>
            <a:pPr lvl="0"/>
            <a:r>
              <a:rPr lang="en-US" sz="1100" kern="1200">
                <a:solidFill>
                  <a:schemeClr val="tx1"/>
                </a:solidFill>
                <a:effectLst/>
                <a:latin typeface="+mn-lt"/>
                <a:ea typeface="+mn-ea"/>
                <a:cs typeface="+mn-cs"/>
              </a:rPr>
              <a:t>Cung cấp các địa điểm ăn uống có ưu đãi ở TP.HCM và Hà Nội</a:t>
            </a:r>
            <a:endParaRPr lang="en-GB" sz="1100" kern="1200">
              <a:solidFill>
                <a:schemeClr val="tx1"/>
              </a:solidFill>
              <a:effectLst/>
              <a:latin typeface="+mn-lt"/>
              <a:ea typeface="+mn-ea"/>
              <a:cs typeface="+mn-cs"/>
            </a:endParaRPr>
          </a:p>
          <a:p>
            <a:pPr lvl="0"/>
            <a:r>
              <a:rPr lang="en-US" sz="1100" kern="1200">
                <a:solidFill>
                  <a:schemeClr val="tx1"/>
                </a:solidFill>
                <a:effectLst/>
                <a:latin typeface="+mn-lt"/>
                <a:ea typeface="+mn-ea"/>
                <a:cs typeface="+mn-cs"/>
              </a:rPr>
              <a:t>Hỗ trợ tìm kiếm theo từng khu vực và theo đồ ăn, đồ uống hoặc tìm kiếm theo tên nhà hàng</a:t>
            </a:r>
            <a:endParaRPr lang="en-GB" sz="1100" kern="1200">
              <a:solidFill>
                <a:schemeClr val="tx1"/>
              </a:solidFill>
              <a:effectLst/>
              <a:latin typeface="+mn-lt"/>
              <a:ea typeface="+mn-ea"/>
              <a:cs typeface="+mn-cs"/>
            </a:endParaRPr>
          </a:p>
          <a:p>
            <a:r>
              <a:rPr lang="vi-VN" sz="1100" kern="1200">
                <a:solidFill>
                  <a:schemeClr val="tx1"/>
                </a:solidFill>
                <a:effectLst/>
                <a:latin typeface="+mn-lt"/>
                <a:ea typeface="+mn-ea"/>
                <a:cs typeface="+mn-cs"/>
              </a:rPr>
              <a:t>Khuyết điểm:</a:t>
            </a:r>
            <a:endParaRPr lang="en-GB" sz="1100" kern="1200">
              <a:solidFill>
                <a:schemeClr val="tx1"/>
              </a:solidFill>
              <a:effectLst/>
              <a:latin typeface="+mn-lt"/>
              <a:ea typeface="+mn-ea"/>
              <a:cs typeface="+mn-cs"/>
            </a:endParaRPr>
          </a:p>
          <a:p>
            <a:pPr lvl="0"/>
            <a:r>
              <a:rPr lang="en-US" sz="1100" kern="1200">
                <a:solidFill>
                  <a:schemeClr val="tx1"/>
                </a:solidFill>
                <a:effectLst/>
                <a:latin typeface="+mn-lt"/>
                <a:ea typeface="+mn-ea"/>
                <a:cs typeface="+mn-cs"/>
              </a:rPr>
              <a:t>Chức năng tìm kiếm chưa hỗ trợ tìm kiếm theo loại món ăn, loại ẩm thực, giá cả.</a:t>
            </a:r>
            <a:endParaRPr lang="en-GB" sz="1100" kern="1200">
              <a:solidFill>
                <a:schemeClr val="tx1"/>
              </a:solidFill>
              <a:effectLst/>
              <a:latin typeface="+mn-lt"/>
              <a:ea typeface="+mn-ea"/>
              <a:cs typeface="+mn-cs"/>
            </a:endParaRPr>
          </a:p>
          <a:p>
            <a:pPr lvl="0"/>
            <a:r>
              <a:rPr lang="en-US" sz="1100" kern="1200">
                <a:solidFill>
                  <a:schemeClr val="tx1"/>
                </a:solidFill>
                <a:effectLst/>
                <a:latin typeface="+mn-lt"/>
                <a:ea typeface="+mn-ea"/>
                <a:cs typeface="+mn-cs"/>
              </a:rPr>
              <a:t>Không hỗ trợ chức năng tìm kiếm bạn bè để chia sẻ ưu đãi</a:t>
            </a:r>
            <a:r>
              <a:rPr lang="vi-VN" sz="1100" kern="1200">
                <a:solidFill>
                  <a:schemeClr val="tx1"/>
                </a:solidFill>
                <a:effectLst/>
                <a:latin typeface="+mn-lt"/>
                <a:ea typeface="+mn-ea"/>
                <a:cs typeface="+mn-cs"/>
              </a:rPr>
              <a:t>.</a:t>
            </a:r>
            <a:endParaRPr lang="en-GB" sz="1100" kern="1200">
              <a:solidFill>
                <a:schemeClr val="tx1"/>
              </a:solidFill>
              <a:effectLst/>
              <a:latin typeface="+mn-lt"/>
              <a:ea typeface="+mn-ea"/>
              <a:cs typeface="+mn-cs"/>
            </a:endParaRPr>
          </a:p>
          <a:p>
            <a:pPr lvl="0">
              <a:spcBef>
                <a:spcPts val="0"/>
              </a:spcBef>
              <a:buNone/>
            </a:pPr>
            <a:endParaRPr/>
          </a:p>
        </p:txBody>
      </p:sp>
    </p:spTree>
    <p:extLst>
      <p:ext uri="{BB962C8B-B14F-4D97-AF65-F5344CB8AC3E}">
        <p14:creationId xmlns:p14="http://schemas.microsoft.com/office/powerpoint/2010/main" val="29145991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r>
              <a:rPr lang="vi-VN" sz="1100" kern="1200">
                <a:solidFill>
                  <a:schemeClr val="tx1"/>
                </a:solidFill>
                <a:effectLst/>
                <a:latin typeface="+mn-lt"/>
                <a:ea typeface="+mn-ea"/>
                <a:cs typeface="+mn-cs"/>
              </a:rPr>
              <a:t>Ưu điểm:</a:t>
            </a:r>
            <a:endParaRPr lang="en-GB" sz="1100" kern="1200">
              <a:solidFill>
                <a:schemeClr val="tx1"/>
              </a:solidFill>
              <a:effectLst/>
              <a:latin typeface="+mn-lt"/>
              <a:ea typeface="+mn-ea"/>
              <a:cs typeface="+mn-cs"/>
            </a:endParaRPr>
          </a:p>
          <a:p>
            <a:pPr lvl="0"/>
            <a:r>
              <a:rPr lang="vi-VN" sz="1100" kern="1200">
                <a:solidFill>
                  <a:schemeClr val="tx1"/>
                </a:solidFill>
                <a:effectLst/>
                <a:latin typeface="+mn-lt"/>
                <a:ea typeface="+mn-ea"/>
                <a:cs typeface="+mn-cs"/>
              </a:rPr>
              <a:t>Chức năng tìm kiếm dễ dàng</a:t>
            </a:r>
            <a:endParaRPr lang="en-GB" sz="1100" kern="1200">
              <a:solidFill>
                <a:schemeClr val="tx1"/>
              </a:solidFill>
              <a:effectLst/>
              <a:latin typeface="+mn-lt"/>
              <a:ea typeface="+mn-ea"/>
              <a:cs typeface="+mn-cs"/>
            </a:endParaRPr>
          </a:p>
          <a:p>
            <a:pPr lvl="0"/>
            <a:r>
              <a:rPr lang="vi-VN" sz="1100" kern="1200">
                <a:solidFill>
                  <a:schemeClr val="tx1"/>
                </a:solidFill>
                <a:effectLst/>
                <a:latin typeface="+mn-lt"/>
                <a:ea typeface="+mn-ea"/>
                <a:cs typeface="+mn-cs"/>
              </a:rPr>
              <a:t>Chức năng đánh giá đơn giản, tính tương tác cao</a:t>
            </a:r>
            <a:endParaRPr lang="en-GB" sz="1100" kern="1200">
              <a:solidFill>
                <a:schemeClr val="tx1"/>
              </a:solidFill>
              <a:effectLst/>
              <a:latin typeface="+mn-lt"/>
              <a:ea typeface="+mn-ea"/>
              <a:cs typeface="+mn-cs"/>
            </a:endParaRPr>
          </a:p>
          <a:p>
            <a:pPr lvl="0"/>
            <a:r>
              <a:rPr lang="vi-VN" sz="1100" kern="1200">
                <a:solidFill>
                  <a:schemeClr val="tx1"/>
                </a:solidFill>
                <a:effectLst/>
                <a:latin typeface="+mn-lt"/>
                <a:ea typeface="+mn-ea"/>
                <a:cs typeface="+mn-cs"/>
              </a:rPr>
              <a:t>Các đánh giá mới, chủ đề hot, tin tức ẩm thực cập nhật liên tục</a:t>
            </a:r>
            <a:endParaRPr lang="en-GB" sz="1100" kern="1200">
              <a:solidFill>
                <a:schemeClr val="tx1"/>
              </a:solidFill>
              <a:effectLst/>
              <a:latin typeface="+mn-lt"/>
              <a:ea typeface="+mn-ea"/>
              <a:cs typeface="+mn-cs"/>
            </a:endParaRPr>
          </a:p>
          <a:p>
            <a:r>
              <a:rPr lang="vi-VN" sz="1100" kern="1200">
                <a:solidFill>
                  <a:schemeClr val="tx1"/>
                </a:solidFill>
                <a:effectLst/>
                <a:latin typeface="+mn-lt"/>
                <a:ea typeface="+mn-ea"/>
                <a:cs typeface="+mn-cs"/>
              </a:rPr>
              <a:t>Khuyết điểm:</a:t>
            </a:r>
            <a:endParaRPr lang="en-GB" sz="1100" kern="1200">
              <a:solidFill>
                <a:schemeClr val="tx1"/>
              </a:solidFill>
              <a:effectLst/>
              <a:latin typeface="+mn-lt"/>
              <a:ea typeface="+mn-ea"/>
              <a:cs typeface="+mn-cs"/>
            </a:endParaRPr>
          </a:p>
          <a:p>
            <a:pPr lvl="0"/>
            <a:r>
              <a:rPr lang="vi-VN" sz="1100" kern="1200">
                <a:solidFill>
                  <a:schemeClr val="tx1"/>
                </a:solidFill>
                <a:effectLst/>
                <a:latin typeface="+mn-lt"/>
                <a:ea typeface="+mn-ea"/>
                <a:cs typeface="+mn-cs"/>
              </a:rPr>
              <a:t>Chưa có nhiều thông báo ưu đãi</a:t>
            </a:r>
            <a:endParaRPr lang="en-GB" sz="1100" kern="1200">
              <a:solidFill>
                <a:schemeClr val="tx1"/>
              </a:solidFill>
              <a:effectLst/>
              <a:latin typeface="+mn-lt"/>
              <a:ea typeface="+mn-ea"/>
              <a:cs typeface="+mn-cs"/>
            </a:endParaRPr>
          </a:p>
          <a:p>
            <a:pPr lvl="0"/>
            <a:r>
              <a:rPr lang="vi-VN" sz="1100" kern="1200">
                <a:solidFill>
                  <a:schemeClr val="tx1"/>
                </a:solidFill>
                <a:effectLst/>
                <a:latin typeface="+mn-lt"/>
                <a:ea typeface="+mn-ea"/>
                <a:cs typeface="+mn-cs"/>
              </a:rPr>
              <a:t>Không hỗ trợ tìm kiếm ưu đãi, khuyến mãi</a:t>
            </a:r>
            <a:endParaRPr lang="en-GB" sz="1100" kern="1200">
              <a:solidFill>
                <a:schemeClr val="tx1"/>
              </a:solidFill>
              <a:effectLst/>
              <a:latin typeface="+mn-lt"/>
              <a:ea typeface="+mn-ea"/>
              <a:cs typeface="+mn-cs"/>
            </a:endParaRPr>
          </a:p>
          <a:p>
            <a:r>
              <a:rPr lang="vi-VN" sz="1100" kern="1200">
                <a:solidFill>
                  <a:schemeClr val="tx1"/>
                </a:solidFill>
                <a:effectLst/>
                <a:latin typeface="+mn-lt"/>
                <a:ea typeface="+mn-ea"/>
                <a:cs typeface="+mn-cs"/>
              </a:rPr>
              <a:t>Không có chức năng tìm kiếm bạn và tạo cuộc hẹn đi ăn chung với bạn bè </a:t>
            </a:r>
            <a:endParaRPr/>
          </a:p>
        </p:txBody>
      </p:sp>
    </p:spTree>
    <p:extLst>
      <p:ext uri="{BB962C8B-B14F-4D97-AF65-F5344CB8AC3E}">
        <p14:creationId xmlns:p14="http://schemas.microsoft.com/office/powerpoint/2010/main" val="1409512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8121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13154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64774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07996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6047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79105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26235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67658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146133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0609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01103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65403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err="1"/>
              <a:t>Lấy</a:t>
            </a:r>
            <a:r>
              <a:rPr lang="en-US"/>
              <a:t> </a:t>
            </a:r>
            <a:r>
              <a:rPr lang="en-US" err="1"/>
              <a:t>ví</a:t>
            </a:r>
            <a:r>
              <a:rPr lang="en-US"/>
              <a:t> </a:t>
            </a:r>
            <a:r>
              <a:rPr lang="en-US" err="1"/>
              <a:t>dụ</a:t>
            </a:r>
            <a:r>
              <a:rPr lang="en-US"/>
              <a:t> </a:t>
            </a:r>
            <a:r>
              <a:rPr lang="en-US" err="1"/>
              <a:t>về</a:t>
            </a:r>
            <a:r>
              <a:rPr lang="en-US"/>
              <a:t> </a:t>
            </a:r>
            <a:r>
              <a:rPr lang="en-US" err="1"/>
              <a:t>nghệ</a:t>
            </a:r>
            <a:r>
              <a:rPr lang="en-US"/>
              <a:t> </a:t>
            </a:r>
            <a:r>
              <a:rPr lang="en-US" err="1"/>
              <a:t>sĩ</a:t>
            </a:r>
            <a:r>
              <a:rPr lang="en-US"/>
              <a:t> </a:t>
            </a:r>
            <a:r>
              <a:rPr lang="en-US" err="1"/>
              <a:t>hoài</a:t>
            </a:r>
            <a:r>
              <a:rPr lang="en-US"/>
              <a:t> </a:t>
            </a:r>
            <a:r>
              <a:rPr lang="en-US" err="1"/>
              <a:t>linh</a:t>
            </a:r>
            <a:r>
              <a:rPr lang="en-US"/>
              <a:t> </a:t>
            </a:r>
            <a:r>
              <a:rPr lang="en-US" err="1"/>
              <a:t>ăn</a:t>
            </a:r>
            <a:r>
              <a:rPr lang="en-US"/>
              <a:t> </a:t>
            </a:r>
            <a:r>
              <a:rPr lang="en-US" err="1"/>
              <a:t>mì</a:t>
            </a:r>
            <a:r>
              <a:rPr lang="en-US"/>
              <a:t> </a:t>
            </a:r>
            <a:r>
              <a:rPr lang="en-US" err="1"/>
              <a:t>tôm</a:t>
            </a:r>
            <a:r>
              <a:rPr lang="en-US"/>
              <a:t> </a:t>
            </a:r>
            <a:r>
              <a:rPr lang="en-US" err="1"/>
              <a:t>chẳng</a:t>
            </a:r>
            <a:r>
              <a:rPr lang="en-US"/>
              <a:t> </a:t>
            </a:r>
            <a:r>
              <a:rPr lang="en-US" err="1"/>
              <a:t>hạn</a:t>
            </a:r>
            <a:r>
              <a:rPr lang="en-US"/>
              <a:t>. </a:t>
            </a:r>
            <a:r>
              <a:rPr lang="en-US" err="1"/>
              <a:t>Không</a:t>
            </a:r>
            <a:r>
              <a:rPr lang="en-US"/>
              <a:t> </a:t>
            </a:r>
            <a:r>
              <a:rPr lang="en-US" err="1"/>
              <a:t>có</a:t>
            </a:r>
            <a:r>
              <a:rPr lang="en-US"/>
              <a:t> </a:t>
            </a:r>
            <a:r>
              <a:rPr lang="en-US" err="1"/>
              <a:t>thời</a:t>
            </a:r>
            <a:r>
              <a:rPr lang="en-US"/>
              <a:t> </a:t>
            </a:r>
            <a:r>
              <a:rPr lang="en-US" err="1"/>
              <a:t>gian</a:t>
            </a:r>
            <a:r>
              <a:rPr lang="en-US"/>
              <a:t> </a:t>
            </a:r>
            <a:r>
              <a:rPr lang="en-US" err="1"/>
              <a:t>cho</a:t>
            </a:r>
            <a:r>
              <a:rPr lang="en-US"/>
              <a:t> </a:t>
            </a:r>
            <a:r>
              <a:rPr lang="en-US" err="1"/>
              <a:t>bữa</a:t>
            </a:r>
            <a:r>
              <a:rPr lang="en-US"/>
              <a:t> </a:t>
            </a:r>
            <a:r>
              <a:rPr lang="en-US" err="1"/>
              <a:t>ăn</a:t>
            </a:r>
            <a:r>
              <a:rPr lang="en-US"/>
              <a:t> </a:t>
            </a:r>
            <a:r>
              <a:rPr lang="en-US" err="1"/>
              <a:t>ngon</a:t>
            </a:r>
            <a:r>
              <a:rPr lang="en-US"/>
              <a:t>..</a:t>
            </a:r>
            <a:r>
              <a:rPr lang="en-US" err="1"/>
              <a:t>chạy</a:t>
            </a:r>
            <a:r>
              <a:rPr lang="en-US"/>
              <a:t> </a:t>
            </a:r>
            <a:r>
              <a:rPr lang="en-US" err="1"/>
              <a:t>theo</a:t>
            </a:r>
            <a:r>
              <a:rPr lang="en-US"/>
              <a:t> </a:t>
            </a:r>
            <a:r>
              <a:rPr lang="en-US" err="1"/>
              <a:t>vòng</a:t>
            </a:r>
            <a:r>
              <a:rPr lang="en-US"/>
              <a:t> </a:t>
            </a:r>
            <a:r>
              <a:rPr lang="en-US" err="1"/>
              <a:t>xoáy</a:t>
            </a:r>
            <a:r>
              <a:rPr lang="en-US"/>
              <a:t> </a:t>
            </a:r>
            <a:r>
              <a:rPr lang="en-US" err="1"/>
              <a:t>của</a:t>
            </a:r>
            <a:r>
              <a:rPr lang="en-US"/>
              <a:t> </a:t>
            </a:r>
            <a:r>
              <a:rPr lang="en-US" err="1"/>
              <a:t>công</a:t>
            </a:r>
            <a:r>
              <a:rPr lang="en-US"/>
              <a:t> </a:t>
            </a:r>
            <a:r>
              <a:rPr lang="en-US" err="1"/>
              <a:t>việc</a:t>
            </a:r>
            <a:r>
              <a:rPr lang="en-US"/>
              <a:t>. </a:t>
            </a:r>
            <a:r>
              <a:rPr lang="en-US" err="1"/>
              <a:t>Bận</a:t>
            </a:r>
            <a:r>
              <a:rPr lang="en-US"/>
              <a:t> </a:t>
            </a:r>
            <a:r>
              <a:rPr lang="en-US" err="1"/>
              <a:t>rộn</a:t>
            </a:r>
            <a:r>
              <a:rPr lang="en-US"/>
              <a:t>. </a:t>
            </a:r>
            <a:r>
              <a:rPr lang="en-US" err="1"/>
              <a:t>Áp</a:t>
            </a:r>
            <a:r>
              <a:rPr lang="en-US"/>
              <a:t> </a:t>
            </a:r>
            <a:r>
              <a:rPr lang="en-US" err="1"/>
              <a:t>lực</a:t>
            </a:r>
            <a:r>
              <a:rPr lang="en-US"/>
              <a:t>, </a:t>
            </a:r>
            <a:r>
              <a:rPr lang="en-US" err="1"/>
              <a:t>vân</a:t>
            </a:r>
            <a:r>
              <a:rPr lang="en-US"/>
              <a:t> </a:t>
            </a:r>
            <a:r>
              <a:rPr lang="en-US" err="1"/>
              <a:t>vân</a:t>
            </a:r>
            <a:r>
              <a:rPr lang="en-US"/>
              <a:t>.</a:t>
            </a:r>
            <a:endParaRPr/>
          </a:p>
        </p:txBody>
      </p:sp>
    </p:spTree>
    <p:extLst>
      <p:ext uri="{BB962C8B-B14F-4D97-AF65-F5344CB8AC3E}">
        <p14:creationId xmlns:p14="http://schemas.microsoft.com/office/powerpoint/2010/main" val="26107187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6258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302125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8325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639359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766120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327103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87586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a:t>$</a:t>
            </a:r>
            <a:endParaRPr/>
          </a:p>
        </p:txBody>
      </p:sp>
    </p:spTree>
    <p:extLst>
      <p:ext uri="{BB962C8B-B14F-4D97-AF65-F5344CB8AC3E}">
        <p14:creationId xmlns:p14="http://schemas.microsoft.com/office/powerpoint/2010/main" val="1595350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9808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09243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32970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15755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457200">
              <a:buFontTx/>
              <a:buChar char="-"/>
            </a:pPr>
            <a:r>
              <a:rPr lang="en-US"/>
              <a:t>Không đồng bộ và phát sinh sự kiện.</a:t>
            </a:r>
          </a:p>
          <a:p>
            <a:pPr marL="457200" lvl="0" indent="-457200">
              <a:buFontTx/>
              <a:buChar char="-"/>
            </a:pPr>
            <a:r>
              <a:rPr lang="en-US"/>
              <a:t>Tốc độ xử lý nhanh.</a:t>
            </a:r>
          </a:p>
          <a:p>
            <a:pPr marL="457200" lvl="0" indent="-457200">
              <a:buFontTx/>
              <a:buChar char="-"/>
            </a:pPr>
            <a:r>
              <a:rPr lang="en-US"/>
              <a:t>Thích hợp cho mục đích ứng dụng thời gian thực.</a:t>
            </a:r>
          </a:p>
          <a:p>
            <a:pPr marL="457200" lvl="0" indent="-457200">
              <a:buFontTx/>
              <a:buChar char="-"/>
            </a:pPr>
            <a:r>
              <a:rPr lang="en-US"/>
              <a:t>Cộng đồng ngày càng lớn mạnh và phát triển rộng rãi.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solidFill>
                  <a:schemeClr val="tx1"/>
                </a:solidFill>
                <a:effectLst/>
                <a:latin typeface="+mn-lt"/>
                <a:ea typeface="+mn-ea"/>
                <a:cs typeface="+mn-cs"/>
              </a:rPr>
              <a:t>Nhóm chúng tôi sử dụng Node.js vào việc xây dựng server cho ứng dụng, tạo các phương thức Get/Post nhận và gửi kết quả cho client bởi những lợi ích to lớn mà Node.js mang lại. Khả năng xử lý dữ liệu thời gian thực, tốc độ xử lý nhanh chóng, thực hiện được nhiều yêu cầu cùng lúc và dễ dàng sử dụng rất phù hợp để xây dựng server cho ứng dụng di động. Bên cạnh đó, việc sử dụng Node.js để xây dựng server cho hệ thống qua đó cho phép dễ dàng can thiệp sâu vào việc xử lý, lưu trữ dữ liệu và khả năng mở rộng lớn.</a:t>
            </a:r>
            <a:endParaRPr lang="en-GB" sz="1100" kern="1200">
              <a:solidFill>
                <a:schemeClr val="tx1"/>
              </a:solidFill>
              <a:effectLst/>
              <a:latin typeface="+mn-lt"/>
              <a:ea typeface="+mn-ea"/>
              <a:cs typeface="+mn-cs"/>
            </a:endParaRPr>
          </a:p>
          <a:p>
            <a:pPr lvl="0">
              <a:spcBef>
                <a:spcPts val="0"/>
              </a:spcBef>
              <a:buNone/>
            </a:pPr>
            <a:endParaRPr/>
          </a:p>
        </p:txBody>
      </p:sp>
    </p:spTree>
    <p:extLst>
      <p:ext uri="{BB962C8B-B14F-4D97-AF65-F5344CB8AC3E}">
        <p14:creationId xmlns:p14="http://schemas.microsoft.com/office/powerpoint/2010/main" val="571471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171450" lvl="0" indent="-171450">
              <a:spcBef>
                <a:spcPts val="0"/>
              </a:spcBef>
              <a:buFontTx/>
              <a:buChar char="-"/>
            </a:pPr>
            <a:r>
              <a:rPr lang="en-US"/>
              <a:t>Tốc độ xử lý nhanh chóng</a:t>
            </a:r>
          </a:p>
          <a:p>
            <a:pPr marL="171450" lvl="0" indent="-171450">
              <a:spcBef>
                <a:spcPts val="0"/>
              </a:spcBef>
              <a:buFontTx/>
              <a:buChar char="-"/>
            </a:pPr>
            <a:r>
              <a:rPr lang="en-US"/>
              <a:t>Mô hình dữ liệu linh hoạt</a:t>
            </a:r>
          </a:p>
          <a:p>
            <a:pPr marL="171450" lvl="0" indent="-171450">
              <a:spcBef>
                <a:spcPts val="0"/>
              </a:spcBef>
              <a:buFontTx/>
              <a:buChar char="-"/>
            </a:pPr>
            <a:r>
              <a:rPr lang="en-US"/>
              <a:t>Giảm thiểu rủi ro bằng việc bỏ qua load phần lỗi nếu có.</a:t>
            </a:r>
          </a:p>
          <a:p>
            <a:r>
              <a:rPr lang="en-US" sz="1100" kern="1200">
                <a:solidFill>
                  <a:schemeClr val="tx1"/>
                </a:solidFill>
                <a:effectLst/>
                <a:latin typeface="+mn-lt"/>
                <a:ea typeface="+mn-ea"/>
                <a:cs typeface="+mn-cs"/>
              </a:rPr>
              <a:t>Nhờ những tính năng nổi trội của MongoDB, nhóm đã đưa MongoDB vào hệ thống với các danh sách collection tương ứng với các model để quản lý từng chức năng. Tích hợp MongoDB vào server Node.Js bằng thư viện Mongoses</a:t>
            </a:r>
            <a:endParaRPr lang="en-GB" sz="1100" kern="1200">
              <a:solidFill>
                <a:schemeClr val="tx1"/>
              </a:solidFill>
              <a:effectLst/>
              <a:latin typeface="+mn-lt"/>
              <a:ea typeface="+mn-ea"/>
              <a:cs typeface="+mn-cs"/>
            </a:endParaRPr>
          </a:p>
          <a:p>
            <a:r>
              <a:rPr lang="en-US" sz="1100" kern="1200">
                <a:solidFill>
                  <a:schemeClr val="tx1"/>
                </a:solidFill>
                <a:effectLst/>
                <a:latin typeface="+mn-lt"/>
                <a:ea typeface="+mn-ea"/>
                <a:cs typeface="+mn-cs"/>
              </a:rPr>
              <a:t>Yummy server sử dụng MongoDB để lưu trữ toàn bộ dữ liệu, dữ liệu được hệ quản trị cơ sở dữ liệu MongoDB trả về cho người dùng dưới dạng JSON.</a:t>
            </a:r>
            <a:endParaRPr lang="en-GB" sz="1100" kern="1200">
              <a:solidFill>
                <a:schemeClr val="tx1"/>
              </a:solidFill>
              <a:effectLst/>
              <a:latin typeface="+mn-lt"/>
              <a:ea typeface="+mn-ea"/>
              <a:cs typeface="+mn-cs"/>
            </a:endParaRPr>
          </a:p>
          <a:p>
            <a:pPr marL="171450" lvl="0" indent="-171450">
              <a:spcBef>
                <a:spcPts val="0"/>
              </a:spcBef>
              <a:buFontTx/>
              <a:buChar char="-"/>
            </a:pPr>
            <a:endParaRPr/>
          </a:p>
        </p:txBody>
      </p:sp>
    </p:spTree>
    <p:extLst>
      <p:ext uri="{BB962C8B-B14F-4D97-AF65-F5344CB8AC3E}">
        <p14:creationId xmlns:p14="http://schemas.microsoft.com/office/powerpoint/2010/main" val="2324300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689771"/>
            <a:ext cx="8229600" cy="727800"/>
          </a:xfrm>
          <a:prstGeom prst="rect">
            <a:avLst/>
          </a:prstGeom>
        </p:spPr>
        <p:txBody>
          <a:bodyPr wrap="square" lIns="91425" tIns="91425" rIns="91425" bIns="91425" anchor="t" anchorCtr="0"/>
          <a:lstStyle>
            <a:lvl1pPr lvl="0">
              <a:lnSpc>
                <a:spcPct val="115000"/>
              </a:lnSpc>
              <a:spcBef>
                <a:spcPts val="0"/>
              </a:spcBef>
              <a:buClr>
                <a:srgbClr val="222222"/>
              </a:buClr>
              <a:defRPr>
                <a:solidFill>
                  <a:srgbClr val="222222"/>
                </a:solidFill>
                <a:highlight>
                  <a:srgbClr val="B0E0E6"/>
                </a:highlight>
              </a:defRPr>
            </a:lvl1pPr>
            <a:lvl2pPr lvl="1">
              <a:lnSpc>
                <a:spcPct val="115000"/>
              </a:lnSpc>
              <a:spcBef>
                <a:spcPts val="0"/>
              </a:spcBef>
              <a:buClr>
                <a:srgbClr val="222222"/>
              </a:buClr>
              <a:defRPr>
                <a:solidFill>
                  <a:srgbClr val="222222"/>
                </a:solidFill>
                <a:highlight>
                  <a:srgbClr val="B0E0E6"/>
                </a:highlight>
              </a:defRPr>
            </a:lvl2pPr>
            <a:lvl3pPr lvl="2">
              <a:lnSpc>
                <a:spcPct val="115000"/>
              </a:lnSpc>
              <a:spcBef>
                <a:spcPts val="0"/>
              </a:spcBef>
              <a:buClr>
                <a:srgbClr val="222222"/>
              </a:buClr>
              <a:defRPr>
                <a:solidFill>
                  <a:srgbClr val="222222"/>
                </a:solidFill>
                <a:highlight>
                  <a:srgbClr val="B0E0E6"/>
                </a:highlight>
              </a:defRPr>
            </a:lvl3pPr>
            <a:lvl4pPr lvl="3">
              <a:lnSpc>
                <a:spcPct val="115000"/>
              </a:lnSpc>
              <a:spcBef>
                <a:spcPts val="0"/>
              </a:spcBef>
              <a:buClr>
                <a:srgbClr val="222222"/>
              </a:buClr>
              <a:defRPr>
                <a:solidFill>
                  <a:srgbClr val="222222"/>
                </a:solidFill>
                <a:highlight>
                  <a:srgbClr val="B0E0E6"/>
                </a:highlight>
              </a:defRPr>
            </a:lvl4pPr>
            <a:lvl5pPr lvl="4">
              <a:lnSpc>
                <a:spcPct val="115000"/>
              </a:lnSpc>
              <a:spcBef>
                <a:spcPts val="0"/>
              </a:spcBef>
              <a:buClr>
                <a:srgbClr val="222222"/>
              </a:buClr>
              <a:defRPr>
                <a:solidFill>
                  <a:srgbClr val="222222"/>
                </a:solidFill>
                <a:highlight>
                  <a:srgbClr val="B0E0E6"/>
                </a:highlight>
              </a:defRPr>
            </a:lvl5pPr>
            <a:lvl6pPr lvl="5">
              <a:lnSpc>
                <a:spcPct val="115000"/>
              </a:lnSpc>
              <a:spcBef>
                <a:spcPts val="0"/>
              </a:spcBef>
              <a:buClr>
                <a:srgbClr val="222222"/>
              </a:buClr>
              <a:defRPr>
                <a:solidFill>
                  <a:srgbClr val="222222"/>
                </a:solidFill>
                <a:highlight>
                  <a:srgbClr val="B0E0E6"/>
                </a:highlight>
              </a:defRPr>
            </a:lvl6pPr>
            <a:lvl7pPr lvl="6">
              <a:lnSpc>
                <a:spcPct val="115000"/>
              </a:lnSpc>
              <a:spcBef>
                <a:spcPts val="0"/>
              </a:spcBef>
              <a:buClr>
                <a:srgbClr val="222222"/>
              </a:buClr>
              <a:defRPr>
                <a:solidFill>
                  <a:srgbClr val="222222"/>
                </a:solidFill>
                <a:highlight>
                  <a:srgbClr val="B0E0E6"/>
                </a:highlight>
              </a:defRPr>
            </a:lvl7pPr>
            <a:lvl8pPr lvl="7">
              <a:lnSpc>
                <a:spcPct val="115000"/>
              </a:lnSpc>
              <a:spcBef>
                <a:spcPts val="0"/>
              </a:spcBef>
              <a:buClr>
                <a:srgbClr val="222222"/>
              </a:buClr>
              <a:defRPr>
                <a:solidFill>
                  <a:srgbClr val="222222"/>
                </a:solidFill>
                <a:highlight>
                  <a:srgbClr val="B0E0E6"/>
                </a:highlight>
              </a:defRPr>
            </a:lvl8pPr>
            <a:lvl9pPr lvl="8">
              <a:lnSpc>
                <a:spcPct val="115000"/>
              </a:lnSpc>
              <a:spcBef>
                <a:spcPts val="0"/>
              </a:spcBef>
              <a:buClr>
                <a:srgbClr val="222222"/>
              </a:buClr>
              <a:defRPr>
                <a:solidFill>
                  <a:srgbClr val="222222"/>
                </a:solidFill>
                <a:highlight>
                  <a:srgbClr val="B0E0E6"/>
                </a:highlight>
              </a:defRPr>
            </a:lvl9pPr>
          </a:lstStyle>
          <a:p>
            <a:endParaRPr/>
          </a:p>
        </p:txBody>
      </p:sp>
      <p:sp>
        <p:nvSpPr>
          <p:cNvPr id="19" name="Shape 19"/>
          <p:cNvSpPr txBox="1">
            <a:spLocks noGrp="1"/>
          </p:cNvSpPr>
          <p:nvPr>
            <p:ph type="body" idx="1"/>
          </p:nvPr>
        </p:nvSpPr>
        <p:spPr>
          <a:xfrm>
            <a:off x="457200" y="1600200"/>
            <a:ext cx="8229600" cy="4967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4">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74638"/>
            <a:ext cx="8229600" cy="1143000"/>
          </a:xfrm>
          <a:prstGeom prst="rect">
            <a:avLst/>
          </a:prstGeom>
          <a:noFill/>
          <a:ln>
            <a:noFill/>
          </a:ln>
        </p:spPr>
        <p:txBody>
          <a:bodyPr wrap="square" lIns="91425" tIns="91425" rIns="91425" bIns="91425" anchor="b" anchorCtr="0"/>
          <a:lstStyle>
            <a:lvl1pPr lvl="0">
              <a:spcBef>
                <a:spcPts val="0"/>
              </a:spcBef>
              <a:buClr>
                <a:srgbClr val="FFFFFF"/>
              </a:buClr>
              <a:buSzPct val="100000"/>
              <a:buFont typeface="Nixie One"/>
              <a:buNone/>
              <a:defRPr sz="3600">
                <a:solidFill>
                  <a:srgbClr val="FFFFFF"/>
                </a:solidFill>
                <a:latin typeface="Nixie One"/>
                <a:ea typeface="Nixie One"/>
                <a:cs typeface="Nixie One"/>
                <a:sym typeface="Nixie One"/>
              </a:defRPr>
            </a:lvl1pPr>
            <a:lvl2pPr lvl="1">
              <a:spcBef>
                <a:spcPts val="0"/>
              </a:spcBef>
              <a:buClr>
                <a:srgbClr val="FFFFFF"/>
              </a:buClr>
              <a:buSzPct val="100000"/>
              <a:buFont typeface="Nixie One"/>
              <a:buNone/>
              <a:defRPr sz="3600">
                <a:solidFill>
                  <a:srgbClr val="FFFFFF"/>
                </a:solidFill>
                <a:latin typeface="Nixie One"/>
                <a:ea typeface="Nixie One"/>
                <a:cs typeface="Nixie One"/>
                <a:sym typeface="Nixie One"/>
              </a:defRPr>
            </a:lvl2pPr>
            <a:lvl3pPr lvl="2">
              <a:spcBef>
                <a:spcPts val="0"/>
              </a:spcBef>
              <a:buClr>
                <a:srgbClr val="FFFFFF"/>
              </a:buClr>
              <a:buSzPct val="100000"/>
              <a:buFont typeface="Nixie One"/>
              <a:buNone/>
              <a:defRPr sz="3600">
                <a:solidFill>
                  <a:srgbClr val="FFFFFF"/>
                </a:solidFill>
                <a:latin typeface="Nixie One"/>
                <a:ea typeface="Nixie One"/>
                <a:cs typeface="Nixie One"/>
                <a:sym typeface="Nixie One"/>
              </a:defRPr>
            </a:lvl3pPr>
            <a:lvl4pPr lvl="3">
              <a:spcBef>
                <a:spcPts val="0"/>
              </a:spcBef>
              <a:buClr>
                <a:srgbClr val="FFFFFF"/>
              </a:buClr>
              <a:buSzPct val="100000"/>
              <a:buFont typeface="Nixie One"/>
              <a:buNone/>
              <a:defRPr sz="3600">
                <a:solidFill>
                  <a:srgbClr val="FFFFFF"/>
                </a:solidFill>
                <a:latin typeface="Nixie One"/>
                <a:ea typeface="Nixie One"/>
                <a:cs typeface="Nixie One"/>
                <a:sym typeface="Nixie One"/>
              </a:defRPr>
            </a:lvl4pPr>
            <a:lvl5pPr lvl="4">
              <a:spcBef>
                <a:spcPts val="0"/>
              </a:spcBef>
              <a:buClr>
                <a:srgbClr val="FFFFFF"/>
              </a:buClr>
              <a:buSzPct val="100000"/>
              <a:buFont typeface="Nixie One"/>
              <a:buNone/>
              <a:defRPr sz="3600">
                <a:solidFill>
                  <a:srgbClr val="FFFFFF"/>
                </a:solidFill>
                <a:latin typeface="Nixie One"/>
                <a:ea typeface="Nixie One"/>
                <a:cs typeface="Nixie One"/>
                <a:sym typeface="Nixie One"/>
              </a:defRPr>
            </a:lvl5pPr>
            <a:lvl6pPr lvl="5">
              <a:spcBef>
                <a:spcPts val="0"/>
              </a:spcBef>
              <a:buClr>
                <a:srgbClr val="FFFFFF"/>
              </a:buClr>
              <a:buSzPct val="100000"/>
              <a:buFont typeface="Nixie One"/>
              <a:buNone/>
              <a:defRPr sz="3600">
                <a:solidFill>
                  <a:srgbClr val="FFFFFF"/>
                </a:solidFill>
                <a:latin typeface="Nixie One"/>
                <a:ea typeface="Nixie One"/>
                <a:cs typeface="Nixie One"/>
                <a:sym typeface="Nixie One"/>
              </a:defRPr>
            </a:lvl6pPr>
            <a:lvl7pPr lvl="6">
              <a:spcBef>
                <a:spcPts val="0"/>
              </a:spcBef>
              <a:buClr>
                <a:srgbClr val="FFFFFF"/>
              </a:buClr>
              <a:buSzPct val="100000"/>
              <a:buFont typeface="Nixie One"/>
              <a:buNone/>
              <a:defRPr sz="3600">
                <a:solidFill>
                  <a:srgbClr val="FFFFFF"/>
                </a:solidFill>
                <a:latin typeface="Nixie One"/>
                <a:ea typeface="Nixie One"/>
                <a:cs typeface="Nixie One"/>
                <a:sym typeface="Nixie One"/>
              </a:defRPr>
            </a:lvl7pPr>
            <a:lvl8pPr lvl="7">
              <a:spcBef>
                <a:spcPts val="0"/>
              </a:spcBef>
              <a:buClr>
                <a:srgbClr val="FFFFFF"/>
              </a:buClr>
              <a:buSzPct val="100000"/>
              <a:buFont typeface="Nixie One"/>
              <a:buNone/>
              <a:defRPr sz="3600">
                <a:solidFill>
                  <a:srgbClr val="FFFFFF"/>
                </a:solidFill>
                <a:latin typeface="Nixie One"/>
                <a:ea typeface="Nixie One"/>
                <a:cs typeface="Nixie One"/>
                <a:sym typeface="Nixie One"/>
              </a:defRPr>
            </a:lvl8pPr>
            <a:lvl9pPr lvl="8">
              <a:spcBef>
                <a:spcPts val="0"/>
              </a:spcBef>
              <a:buClr>
                <a:srgbClr val="FFFFFF"/>
              </a:buClr>
              <a:buSzPct val="100000"/>
              <a:buFont typeface="Nixie One"/>
              <a:buNone/>
              <a:defRPr sz="3600">
                <a:solidFill>
                  <a:srgbClr val="FFFFFF"/>
                </a:solidFill>
                <a:latin typeface="Nixie One"/>
                <a:ea typeface="Nixie One"/>
                <a:cs typeface="Nixie One"/>
                <a:sym typeface="Nixie One"/>
              </a:defRPr>
            </a:lvl9pPr>
          </a:lstStyle>
          <a:p>
            <a:endParaRPr/>
          </a:p>
        </p:txBody>
      </p:sp>
      <p:sp>
        <p:nvSpPr>
          <p:cNvPr id="7" name="Shape 7"/>
          <p:cNvSpPr txBox="1">
            <a:spLocks noGrp="1"/>
          </p:cNvSpPr>
          <p:nvPr>
            <p:ph type="body" idx="1"/>
          </p:nvPr>
        </p:nvSpPr>
        <p:spPr>
          <a:xfrm>
            <a:off x="457200" y="1600200"/>
            <a:ext cx="8229600" cy="4967700"/>
          </a:xfrm>
          <a:prstGeom prst="rect">
            <a:avLst/>
          </a:prstGeom>
          <a:noFill/>
          <a:ln>
            <a:noFill/>
          </a:ln>
        </p:spPr>
        <p:txBody>
          <a:bodyPr wrap="square" lIns="91425" tIns="91425" rIns="91425" bIns="91425" anchor="t" anchorCtr="0"/>
          <a:lstStyle>
            <a:lvl1pPr lvl="0">
              <a:spcBef>
                <a:spcPts val="600"/>
              </a:spcBef>
              <a:buClr>
                <a:srgbClr val="FFFFFF"/>
              </a:buClr>
              <a:buSzPct val="100000"/>
              <a:buFont typeface="Raleway"/>
              <a:buChar char="◎"/>
              <a:defRPr sz="2800">
                <a:solidFill>
                  <a:srgbClr val="FFFFFF"/>
                </a:solidFill>
                <a:latin typeface="Raleway"/>
                <a:ea typeface="Raleway"/>
                <a:cs typeface="Raleway"/>
                <a:sym typeface="Raleway"/>
              </a:defRPr>
            </a:lvl1pPr>
            <a:lvl2pPr lvl="1">
              <a:spcBef>
                <a:spcPts val="480"/>
              </a:spcBef>
              <a:buClr>
                <a:srgbClr val="FFFFFF"/>
              </a:buClr>
              <a:buSzPct val="100000"/>
              <a:buFont typeface="Raleway"/>
              <a:buChar char="○"/>
              <a:defRPr sz="2400">
                <a:solidFill>
                  <a:srgbClr val="FFFFFF"/>
                </a:solidFill>
                <a:latin typeface="Raleway"/>
                <a:ea typeface="Raleway"/>
                <a:cs typeface="Raleway"/>
                <a:sym typeface="Raleway"/>
              </a:defRPr>
            </a:lvl2pPr>
            <a:lvl3pPr lvl="2">
              <a:spcBef>
                <a:spcPts val="480"/>
              </a:spcBef>
              <a:buClr>
                <a:srgbClr val="FFFFFF"/>
              </a:buClr>
              <a:buSzPct val="100000"/>
              <a:buFont typeface="Raleway"/>
              <a:buChar char="■"/>
              <a:defRPr sz="2400">
                <a:solidFill>
                  <a:srgbClr val="FFFFFF"/>
                </a:solidFill>
                <a:latin typeface="Raleway"/>
                <a:ea typeface="Raleway"/>
                <a:cs typeface="Raleway"/>
                <a:sym typeface="Raleway"/>
              </a:defRPr>
            </a:lvl3pPr>
            <a:lvl4pPr lvl="3">
              <a:spcBef>
                <a:spcPts val="360"/>
              </a:spcBef>
              <a:buClr>
                <a:srgbClr val="FFFFFF"/>
              </a:buClr>
              <a:buSzPct val="100000"/>
              <a:buFont typeface="Raleway"/>
              <a:buChar char="●"/>
              <a:defRPr sz="1800">
                <a:solidFill>
                  <a:srgbClr val="FFFFFF"/>
                </a:solidFill>
                <a:latin typeface="Raleway"/>
                <a:ea typeface="Raleway"/>
                <a:cs typeface="Raleway"/>
                <a:sym typeface="Raleway"/>
              </a:defRPr>
            </a:lvl4pPr>
            <a:lvl5pPr lvl="4">
              <a:spcBef>
                <a:spcPts val="360"/>
              </a:spcBef>
              <a:buClr>
                <a:srgbClr val="FFFFFF"/>
              </a:buClr>
              <a:buSzPct val="100000"/>
              <a:buFont typeface="Raleway"/>
              <a:buChar char="○"/>
              <a:defRPr sz="1800">
                <a:solidFill>
                  <a:srgbClr val="FFFFFF"/>
                </a:solidFill>
                <a:latin typeface="Raleway"/>
                <a:ea typeface="Raleway"/>
                <a:cs typeface="Raleway"/>
                <a:sym typeface="Raleway"/>
              </a:defRPr>
            </a:lvl5pPr>
            <a:lvl6pPr lvl="5">
              <a:spcBef>
                <a:spcPts val="360"/>
              </a:spcBef>
              <a:buClr>
                <a:srgbClr val="FFFFFF"/>
              </a:buClr>
              <a:buSzPct val="100000"/>
              <a:buFont typeface="Raleway"/>
              <a:buChar char="■"/>
              <a:defRPr sz="1800">
                <a:solidFill>
                  <a:srgbClr val="FFFFFF"/>
                </a:solidFill>
                <a:latin typeface="Raleway"/>
                <a:ea typeface="Raleway"/>
                <a:cs typeface="Raleway"/>
                <a:sym typeface="Raleway"/>
              </a:defRPr>
            </a:lvl6pPr>
            <a:lvl7pPr lvl="6">
              <a:spcBef>
                <a:spcPts val="360"/>
              </a:spcBef>
              <a:buClr>
                <a:srgbClr val="FFFFFF"/>
              </a:buClr>
              <a:buSzPct val="100000"/>
              <a:buFont typeface="Raleway"/>
              <a:buChar char="●"/>
              <a:defRPr sz="1800">
                <a:solidFill>
                  <a:srgbClr val="FFFFFF"/>
                </a:solidFill>
                <a:latin typeface="Raleway"/>
                <a:ea typeface="Raleway"/>
                <a:cs typeface="Raleway"/>
                <a:sym typeface="Raleway"/>
              </a:defRPr>
            </a:lvl7pPr>
            <a:lvl8pPr lvl="7">
              <a:spcBef>
                <a:spcPts val="360"/>
              </a:spcBef>
              <a:buClr>
                <a:srgbClr val="FFFFFF"/>
              </a:buClr>
              <a:buSzPct val="100000"/>
              <a:buFont typeface="Raleway"/>
              <a:buChar char="○"/>
              <a:defRPr sz="1800">
                <a:solidFill>
                  <a:srgbClr val="FFFFFF"/>
                </a:solidFill>
                <a:latin typeface="Raleway"/>
                <a:ea typeface="Raleway"/>
                <a:cs typeface="Raleway"/>
                <a:sym typeface="Raleway"/>
              </a:defRPr>
            </a:lvl8pPr>
            <a:lvl9pPr lvl="8">
              <a:spcBef>
                <a:spcPts val="360"/>
              </a:spcBef>
              <a:buClr>
                <a:srgbClr val="FFFFFF"/>
              </a:buClr>
              <a:buSzPct val="100000"/>
              <a:buFont typeface="Raleway"/>
              <a:buChar char="■"/>
              <a:defRPr sz="1800">
                <a:solidFill>
                  <a:srgbClr val="FFFFFF"/>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6" r:id="rId2"/>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hyperlink" Target="https://developers.google.com/maps/documentation/" TargetMode="External"/><Relationship Id="rId3" Type="http://schemas.openxmlformats.org/officeDocument/2006/relationships/hyperlink" Target="https://docs.mongodb.com/" TargetMode="External"/><Relationship Id="rId7" Type="http://schemas.openxmlformats.org/officeDocument/2006/relationships/hyperlink" Target="https://www.npmjs.com/package/puppeteer"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hyperlink" Target="https://en.wikipedia.org/wiki/Web_crawler" TargetMode="External"/><Relationship Id="rId5" Type="http://schemas.openxmlformats.org/officeDocument/2006/relationships/hyperlink" Target="https://socket.io/docs/" TargetMode="External"/><Relationship Id="rId10" Type="http://schemas.openxmlformats.org/officeDocument/2006/relationships/hyperlink" Target="https://viblo.asia/p/android-library-tim-hieu-retrofit-20-AQrMJVojM40E" TargetMode="External"/><Relationship Id="rId4" Type="http://schemas.openxmlformats.org/officeDocument/2006/relationships/hyperlink" Target="https://cloud.google.com/" TargetMode="External"/><Relationship Id="rId9" Type="http://schemas.openxmlformats.org/officeDocument/2006/relationships/hyperlink" Target="https://techtalk.vn/su-khac-nhau-giua-native-app-mobile-web-app-va-hybrid-app.html"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6" name="Title 1">
            <a:extLst>
              <a:ext uri="{FF2B5EF4-FFF2-40B4-BE49-F238E27FC236}">
                <a16:creationId xmlns:a16="http://schemas.microsoft.com/office/drawing/2014/main" id="{F0BF9ACC-19E9-43B7-B742-14CD891A0657}"/>
              </a:ext>
            </a:extLst>
          </p:cNvPr>
          <p:cNvSpPr txBox="1">
            <a:spLocks/>
          </p:cNvSpPr>
          <p:nvPr/>
        </p:nvSpPr>
        <p:spPr>
          <a:xfrm>
            <a:off x="499302" y="1990527"/>
            <a:ext cx="7934179" cy="1159875"/>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0"/>
              </a:spcAft>
              <a:buClr>
                <a:srgbClr val="222222"/>
              </a:buClr>
              <a:buSzPct val="100000"/>
              <a:buFont typeface="Nixie One"/>
              <a:buNone/>
              <a:defRPr sz="3600" b="0" i="0" u="none" strike="noStrike" cap="none">
                <a:solidFill>
                  <a:srgbClr val="222222"/>
                </a:solidFill>
                <a:highlight>
                  <a:srgbClr val="B0E0E6"/>
                </a:highlight>
                <a:latin typeface="Nixie One"/>
                <a:ea typeface="Nixie One"/>
                <a:cs typeface="Nixie One"/>
                <a:sym typeface="Nixie One"/>
              </a:defRPr>
            </a:lvl1pPr>
            <a:lvl2pPr lvl="1">
              <a:lnSpc>
                <a:spcPct val="115000"/>
              </a:lnSpc>
              <a:spcBef>
                <a:spcPts val="0"/>
              </a:spcBef>
              <a:buClr>
                <a:srgbClr val="222222"/>
              </a:buClr>
              <a:buSzPct val="100000"/>
              <a:buFont typeface="Nixie One"/>
              <a:buNone/>
              <a:defRPr sz="3600">
                <a:solidFill>
                  <a:srgbClr val="222222"/>
                </a:solidFill>
                <a:highlight>
                  <a:srgbClr val="B0E0E6"/>
                </a:highlight>
                <a:latin typeface="Nixie One"/>
                <a:ea typeface="Nixie One"/>
                <a:cs typeface="Nixie One"/>
                <a:sym typeface="Nixie One"/>
              </a:defRPr>
            </a:lvl2pPr>
            <a:lvl3pPr lvl="2">
              <a:lnSpc>
                <a:spcPct val="115000"/>
              </a:lnSpc>
              <a:spcBef>
                <a:spcPts val="0"/>
              </a:spcBef>
              <a:buClr>
                <a:srgbClr val="222222"/>
              </a:buClr>
              <a:buSzPct val="100000"/>
              <a:buFont typeface="Nixie One"/>
              <a:buNone/>
              <a:defRPr sz="3600">
                <a:solidFill>
                  <a:srgbClr val="222222"/>
                </a:solidFill>
                <a:highlight>
                  <a:srgbClr val="B0E0E6"/>
                </a:highlight>
                <a:latin typeface="Nixie One"/>
                <a:ea typeface="Nixie One"/>
                <a:cs typeface="Nixie One"/>
                <a:sym typeface="Nixie One"/>
              </a:defRPr>
            </a:lvl3pPr>
            <a:lvl4pPr lvl="3">
              <a:lnSpc>
                <a:spcPct val="115000"/>
              </a:lnSpc>
              <a:spcBef>
                <a:spcPts val="0"/>
              </a:spcBef>
              <a:buClr>
                <a:srgbClr val="222222"/>
              </a:buClr>
              <a:buSzPct val="100000"/>
              <a:buFont typeface="Nixie One"/>
              <a:buNone/>
              <a:defRPr sz="3600">
                <a:solidFill>
                  <a:srgbClr val="222222"/>
                </a:solidFill>
                <a:highlight>
                  <a:srgbClr val="B0E0E6"/>
                </a:highlight>
                <a:latin typeface="Nixie One"/>
                <a:ea typeface="Nixie One"/>
                <a:cs typeface="Nixie One"/>
                <a:sym typeface="Nixie One"/>
              </a:defRPr>
            </a:lvl4pPr>
            <a:lvl5pPr lvl="4">
              <a:lnSpc>
                <a:spcPct val="115000"/>
              </a:lnSpc>
              <a:spcBef>
                <a:spcPts val="0"/>
              </a:spcBef>
              <a:buClr>
                <a:srgbClr val="222222"/>
              </a:buClr>
              <a:buSzPct val="100000"/>
              <a:buFont typeface="Nixie One"/>
              <a:buNone/>
              <a:defRPr sz="3600">
                <a:solidFill>
                  <a:srgbClr val="222222"/>
                </a:solidFill>
                <a:highlight>
                  <a:srgbClr val="B0E0E6"/>
                </a:highlight>
                <a:latin typeface="Nixie One"/>
                <a:ea typeface="Nixie One"/>
                <a:cs typeface="Nixie One"/>
                <a:sym typeface="Nixie One"/>
              </a:defRPr>
            </a:lvl5pPr>
            <a:lvl6pPr lvl="5">
              <a:lnSpc>
                <a:spcPct val="115000"/>
              </a:lnSpc>
              <a:spcBef>
                <a:spcPts val="0"/>
              </a:spcBef>
              <a:buClr>
                <a:srgbClr val="222222"/>
              </a:buClr>
              <a:buSzPct val="100000"/>
              <a:buFont typeface="Nixie One"/>
              <a:buNone/>
              <a:defRPr sz="3600">
                <a:solidFill>
                  <a:srgbClr val="222222"/>
                </a:solidFill>
                <a:highlight>
                  <a:srgbClr val="B0E0E6"/>
                </a:highlight>
                <a:latin typeface="Nixie One"/>
                <a:ea typeface="Nixie One"/>
                <a:cs typeface="Nixie One"/>
                <a:sym typeface="Nixie One"/>
              </a:defRPr>
            </a:lvl6pPr>
            <a:lvl7pPr lvl="6">
              <a:lnSpc>
                <a:spcPct val="115000"/>
              </a:lnSpc>
              <a:spcBef>
                <a:spcPts val="0"/>
              </a:spcBef>
              <a:buClr>
                <a:srgbClr val="222222"/>
              </a:buClr>
              <a:buSzPct val="100000"/>
              <a:buFont typeface="Nixie One"/>
              <a:buNone/>
              <a:defRPr sz="3600">
                <a:solidFill>
                  <a:srgbClr val="222222"/>
                </a:solidFill>
                <a:highlight>
                  <a:srgbClr val="B0E0E6"/>
                </a:highlight>
                <a:latin typeface="Nixie One"/>
                <a:ea typeface="Nixie One"/>
                <a:cs typeface="Nixie One"/>
                <a:sym typeface="Nixie One"/>
              </a:defRPr>
            </a:lvl7pPr>
            <a:lvl8pPr lvl="7">
              <a:lnSpc>
                <a:spcPct val="115000"/>
              </a:lnSpc>
              <a:spcBef>
                <a:spcPts val="0"/>
              </a:spcBef>
              <a:buClr>
                <a:srgbClr val="222222"/>
              </a:buClr>
              <a:buSzPct val="100000"/>
              <a:buFont typeface="Nixie One"/>
              <a:buNone/>
              <a:defRPr sz="3600">
                <a:solidFill>
                  <a:srgbClr val="222222"/>
                </a:solidFill>
                <a:highlight>
                  <a:srgbClr val="B0E0E6"/>
                </a:highlight>
                <a:latin typeface="Nixie One"/>
                <a:ea typeface="Nixie One"/>
                <a:cs typeface="Nixie One"/>
                <a:sym typeface="Nixie One"/>
              </a:defRPr>
            </a:lvl8pPr>
            <a:lvl9pPr lvl="8">
              <a:lnSpc>
                <a:spcPct val="115000"/>
              </a:lnSpc>
              <a:spcBef>
                <a:spcPts val="0"/>
              </a:spcBef>
              <a:buClr>
                <a:srgbClr val="222222"/>
              </a:buClr>
              <a:buSzPct val="100000"/>
              <a:buFont typeface="Nixie One"/>
              <a:buNone/>
              <a:defRPr sz="3600">
                <a:solidFill>
                  <a:srgbClr val="222222"/>
                </a:solidFill>
                <a:highlight>
                  <a:srgbClr val="B0E0E6"/>
                </a:highlight>
                <a:latin typeface="Nixie One"/>
                <a:ea typeface="Nixie One"/>
                <a:cs typeface="Nixie One"/>
                <a:sym typeface="Nixie One"/>
              </a:defRPr>
            </a:lvl9pPr>
          </a:lstStyle>
          <a:p>
            <a:pPr algn="ctr"/>
            <a:r>
              <a:rPr lang="en-US" sz="2400" b="1">
                <a:solidFill>
                  <a:schemeClr val="bg1"/>
                </a:solidFill>
                <a:latin typeface="Times New Roman" panose="02020603050405020304" pitchFamily="18" charset="0"/>
                <a:cs typeface="Times New Roman" panose="02020603050405020304" pitchFamily="18" charset="0"/>
              </a:rPr>
              <a:t>HỆ THỐNG TÌM KIẾM BẠN BÈ ĐI ĂN CHUNG TRÊN NỀN TẢNG ANDROID </a:t>
            </a:r>
          </a:p>
          <a:p>
            <a:pPr algn="ctr"/>
            <a:r>
              <a:rPr lang="en-US" sz="2400" b="1">
                <a:solidFill>
                  <a:schemeClr val="bg1"/>
                </a:solidFill>
                <a:latin typeface="Times New Roman" panose="02020603050405020304" pitchFamily="18" charset="0"/>
                <a:cs typeface="Times New Roman" panose="02020603050405020304" pitchFamily="18" charset="0"/>
              </a:rPr>
              <a:t>BUILDING A SYSTEM HELPS PEOPLE SHARE THEIR MEALS TOGETHER ON ANDROID PLATFORM</a:t>
            </a:r>
            <a:br>
              <a:rPr lang="en-GB" sz="4000">
                <a:solidFill>
                  <a:schemeClr val="bg1"/>
                </a:solidFill>
                <a:latin typeface="Times New Roman" panose="02020603050405020304" pitchFamily="18" charset="0"/>
                <a:cs typeface="Times New Roman" panose="02020603050405020304" pitchFamily="18" charset="0"/>
              </a:rPr>
            </a:br>
            <a:endParaRPr lang="en-US" sz="4000" dirty="0">
              <a:solidFill>
                <a:schemeClr val="bg1"/>
              </a:solidFill>
              <a:latin typeface="Times New Roman" panose="02020603050405020304" pitchFamily="18" charset="0"/>
              <a:cs typeface="Times New Roman" panose="02020603050405020304" pitchFamily="18" charset="0"/>
            </a:endParaRPr>
          </a:p>
        </p:txBody>
      </p:sp>
      <p:sp>
        <p:nvSpPr>
          <p:cNvPr id="7" name="Subtitle 2">
            <a:extLst>
              <a:ext uri="{FF2B5EF4-FFF2-40B4-BE49-F238E27FC236}">
                <a16:creationId xmlns:a16="http://schemas.microsoft.com/office/drawing/2014/main" id="{B8AD232F-0E6E-4A3C-B28A-90AF8E9F2D08}"/>
              </a:ext>
            </a:extLst>
          </p:cNvPr>
          <p:cNvSpPr txBox="1">
            <a:spLocks/>
          </p:cNvSpPr>
          <p:nvPr/>
        </p:nvSpPr>
        <p:spPr>
          <a:xfrm>
            <a:off x="611843" y="4203127"/>
            <a:ext cx="6315479" cy="1935380"/>
          </a:xfrm>
          <a:prstGeom prst="rect">
            <a:avLst/>
          </a:prstGeom>
          <a:noFill/>
          <a:ln>
            <a:noFill/>
          </a:ln>
        </p:spPr>
        <p:txBody>
          <a:bodyPr wrap="square" lIns="91425" tIns="91425" rIns="91425" bIns="91425" anchor="t" anchorCtr="0">
            <a:normAutofit fontScale="85000" lnSpcReduction="20000"/>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FFFFF"/>
              </a:buClr>
              <a:buSzPct val="100000"/>
              <a:buFont typeface="Raleway"/>
              <a:buChar char="◎"/>
              <a:defRPr sz="2800" b="0" i="0" u="none" strike="noStrike" cap="none">
                <a:solidFill>
                  <a:srgbClr val="FFFFFF"/>
                </a:solidFill>
                <a:latin typeface="Raleway"/>
                <a:ea typeface="Raleway"/>
                <a:cs typeface="Raleway"/>
                <a:sym typeface="Raleway"/>
              </a:defRPr>
            </a:lvl1pPr>
            <a:lvl2pPr marR="0" lvl="1" algn="l" rtl="0">
              <a:lnSpc>
                <a:spcPct val="100000"/>
              </a:lnSpc>
              <a:spcBef>
                <a:spcPts val="480"/>
              </a:spcBef>
              <a:spcAft>
                <a:spcPts val="0"/>
              </a:spcAft>
              <a:buClr>
                <a:srgbClr val="FFFFFF"/>
              </a:buClr>
              <a:buSzPct val="100000"/>
              <a:buFont typeface="Raleway"/>
              <a:buChar char="○"/>
              <a:defRPr sz="2400" b="0" i="0" u="none" strike="noStrike" cap="none">
                <a:solidFill>
                  <a:srgbClr val="FFFFFF"/>
                </a:solidFill>
                <a:latin typeface="Raleway"/>
                <a:ea typeface="Raleway"/>
                <a:cs typeface="Raleway"/>
                <a:sym typeface="Raleway"/>
              </a:defRPr>
            </a:lvl2pPr>
            <a:lvl3pPr marR="0" lvl="2" algn="l" rtl="0">
              <a:lnSpc>
                <a:spcPct val="100000"/>
              </a:lnSpc>
              <a:spcBef>
                <a:spcPts val="480"/>
              </a:spcBef>
              <a:spcAft>
                <a:spcPts val="0"/>
              </a:spcAft>
              <a:buClr>
                <a:srgbClr val="FFFFFF"/>
              </a:buClr>
              <a:buSzPct val="100000"/>
              <a:buFont typeface="Raleway"/>
              <a:buChar char="■"/>
              <a:defRPr sz="2400" b="0" i="0" u="none" strike="noStrike" cap="none">
                <a:solidFill>
                  <a:srgbClr val="FFFFFF"/>
                </a:solidFill>
                <a:latin typeface="Raleway"/>
                <a:ea typeface="Raleway"/>
                <a:cs typeface="Raleway"/>
                <a:sym typeface="Raleway"/>
              </a:defRPr>
            </a:lvl3pPr>
            <a:lvl4pPr marR="0" lvl="3" algn="l" rtl="0">
              <a:lnSpc>
                <a:spcPct val="100000"/>
              </a:lnSpc>
              <a:spcBef>
                <a:spcPts val="360"/>
              </a:spcBef>
              <a:spcAft>
                <a:spcPts val="0"/>
              </a:spcAft>
              <a:buClr>
                <a:srgbClr val="FFFFFF"/>
              </a:buClr>
              <a:buSzPct val="100000"/>
              <a:buFont typeface="Raleway"/>
              <a:buChar char="●"/>
              <a:defRPr sz="1800" b="0" i="0" u="none" strike="noStrike" cap="none">
                <a:solidFill>
                  <a:srgbClr val="FFFFFF"/>
                </a:solidFill>
                <a:latin typeface="Raleway"/>
                <a:ea typeface="Raleway"/>
                <a:cs typeface="Raleway"/>
                <a:sym typeface="Raleway"/>
              </a:defRPr>
            </a:lvl4pPr>
            <a:lvl5pPr marR="0" lvl="4" algn="l" rtl="0">
              <a:lnSpc>
                <a:spcPct val="100000"/>
              </a:lnSpc>
              <a:spcBef>
                <a:spcPts val="360"/>
              </a:spcBef>
              <a:spcAft>
                <a:spcPts val="0"/>
              </a:spcAft>
              <a:buClr>
                <a:srgbClr val="FFFFFF"/>
              </a:buClr>
              <a:buSzPct val="100000"/>
              <a:buFont typeface="Raleway"/>
              <a:buChar char="○"/>
              <a:defRPr sz="1800" b="0" i="0" u="none" strike="noStrike" cap="none">
                <a:solidFill>
                  <a:srgbClr val="FFFFFF"/>
                </a:solidFill>
                <a:latin typeface="Raleway"/>
                <a:ea typeface="Raleway"/>
                <a:cs typeface="Raleway"/>
                <a:sym typeface="Raleway"/>
              </a:defRPr>
            </a:lvl5pPr>
            <a:lvl6pPr marR="0" lvl="5" algn="l" rtl="0">
              <a:lnSpc>
                <a:spcPct val="100000"/>
              </a:lnSpc>
              <a:spcBef>
                <a:spcPts val="360"/>
              </a:spcBef>
              <a:spcAft>
                <a:spcPts val="0"/>
              </a:spcAft>
              <a:buClr>
                <a:srgbClr val="FFFFFF"/>
              </a:buClr>
              <a:buSzPct val="100000"/>
              <a:buFont typeface="Raleway"/>
              <a:buChar char="■"/>
              <a:defRPr sz="1800" b="0" i="0" u="none" strike="noStrike" cap="none">
                <a:solidFill>
                  <a:srgbClr val="FFFFFF"/>
                </a:solidFill>
                <a:latin typeface="Raleway"/>
                <a:ea typeface="Raleway"/>
                <a:cs typeface="Raleway"/>
                <a:sym typeface="Raleway"/>
              </a:defRPr>
            </a:lvl6pPr>
            <a:lvl7pPr marR="0" lvl="6" algn="l" rtl="0">
              <a:lnSpc>
                <a:spcPct val="100000"/>
              </a:lnSpc>
              <a:spcBef>
                <a:spcPts val="360"/>
              </a:spcBef>
              <a:spcAft>
                <a:spcPts val="0"/>
              </a:spcAft>
              <a:buClr>
                <a:srgbClr val="FFFFFF"/>
              </a:buClr>
              <a:buSzPct val="100000"/>
              <a:buFont typeface="Raleway"/>
              <a:buChar char="●"/>
              <a:defRPr sz="1800" b="0" i="0" u="none" strike="noStrike" cap="none">
                <a:solidFill>
                  <a:srgbClr val="FFFFFF"/>
                </a:solidFill>
                <a:latin typeface="Raleway"/>
                <a:ea typeface="Raleway"/>
                <a:cs typeface="Raleway"/>
                <a:sym typeface="Raleway"/>
              </a:defRPr>
            </a:lvl7pPr>
            <a:lvl8pPr marR="0" lvl="7" algn="l" rtl="0">
              <a:lnSpc>
                <a:spcPct val="100000"/>
              </a:lnSpc>
              <a:spcBef>
                <a:spcPts val="360"/>
              </a:spcBef>
              <a:spcAft>
                <a:spcPts val="0"/>
              </a:spcAft>
              <a:buClr>
                <a:srgbClr val="FFFFFF"/>
              </a:buClr>
              <a:buSzPct val="100000"/>
              <a:buFont typeface="Raleway"/>
              <a:buChar char="○"/>
              <a:defRPr sz="1800" b="0" i="0" u="none" strike="noStrike" cap="none">
                <a:solidFill>
                  <a:srgbClr val="FFFFFF"/>
                </a:solidFill>
                <a:latin typeface="Raleway"/>
                <a:ea typeface="Raleway"/>
                <a:cs typeface="Raleway"/>
                <a:sym typeface="Raleway"/>
              </a:defRPr>
            </a:lvl8pPr>
            <a:lvl9pPr marR="0" lvl="8" algn="l" rtl="0">
              <a:lnSpc>
                <a:spcPct val="100000"/>
              </a:lnSpc>
              <a:spcBef>
                <a:spcPts val="360"/>
              </a:spcBef>
              <a:spcAft>
                <a:spcPts val="0"/>
              </a:spcAft>
              <a:buClr>
                <a:srgbClr val="FFFFFF"/>
              </a:buClr>
              <a:buSzPct val="100000"/>
              <a:buFont typeface="Raleway"/>
              <a:buChar char="■"/>
              <a:defRPr sz="1800" b="0" i="0" u="none" strike="noStrike" cap="none">
                <a:solidFill>
                  <a:srgbClr val="FFFFFF"/>
                </a:solidFill>
                <a:latin typeface="Raleway"/>
                <a:ea typeface="Raleway"/>
                <a:cs typeface="Raleway"/>
                <a:sym typeface="Raleway"/>
              </a:defRPr>
            </a:lvl9pPr>
          </a:lstStyle>
          <a:p>
            <a:pPr>
              <a:buNone/>
            </a:pPr>
            <a:r>
              <a:rPr lang="en-US">
                <a:solidFill>
                  <a:schemeClr val="bg1"/>
                </a:solidFill>
                <a:latin typeface="Times New Roman" panose="02020603050405020304" pitchFamily="18" charset="0"/>
                <a:cs typeface="Times New Roman" panose="02020603050405020304" pitchFamily="18" charset="0"/>
              </a:rPr>
              <a:t>- GVHD: ThS. Trần Anh Dũng</a:t>
            </a:r>
          </a:p>
          <a:p>
            <a:pPr>
              <a:buNone/>
            </a:pPr>
            <a:r>
              <a:rPr lang="en-US">
                <a:solidFill>
                  <a:schemeClr val="bg1"/>
                </a:solidFill>
                <a:latin typeface="Times New Roman" panose="02020603050405020304" pitchFamily="18" charset="0"/>
                <a:cs typeface="Times New Roman" panose="02020603050405020304" pitchFamily="18" charset="0"/>
              </a:rPr>
              <a:t>- SVTH:</a:t>
            </a:r>
          </a:p>
          <a:p>
            <a:pPr lvl="1">
              <a:buNone/>
            </a:pPr>
            <a:r>
              <a:rPr lang="en-US">
                <a:solidFill>
                  <a:schemeClr val="bg1"/>
                </a:solidFill>
                <a:latin typeface="Times New Roman" panose="02020603050405020304" pitchFamily="18" charset="0"/>
                <a:cs typeface="Times New Roman" panose="02020603050405020304" pitchFamily="18" charset="0"/>
              </a:rPr>
              <a:t>	14520288 – Nguyễn Minh Hiếu</a:t>
            </a:r>
          </a:p>
          <a:p>
            <a:pPr lvl="1">
              <a:buNone/>
            </a:pPr>
            <a:r>
              <a:rPr lang="en-US">
                <a:solidFill>
                  <a:schemeClr val="bg1"/>
                </a:solidFill>
                <a:latin typeface="Times New Roman" panose="02020603050405020304" pitchFamily="18" charset="0"/>
                <a:cs typeface="Times New Roman" panose="02020603050405020304" pitchFamily="18" charset="0"/>
              </a:rPr>
              <a:t>	14520257 – Văn Thị Hồng Hạnh</a:t>
            </a:r>
          </a:p>
          <a:p>
            <a:pPr>
              <a:buNone/>
            </a:pPr>
            <a:r>
              <a:rPr lang="en-US">
                <a:solidFill>
                  <a:schemeClr val="bg1"/>
                </a:solidFill>
                <a:latin typeface="Times New Roman" panose="02020603050405020304" pitchFamily="18" charset="0"/>
                <a:cs typeface="Times New Roman" panose="02020603050405020304" pitchFamily="18" charset="0"/>
              </a:rPr>
              <a:t>- Lớp: KTPM2014</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631D0FC-610C-47BE-BF9A-5F7C4B258FE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215" y="719493"/>
            <a:ext cx="1107996" cy="950476"/>
          </a:xfrm>
          <a:prstGeom prst="rect">
            <a:avLst/>
          </a:prstGeom>
          <a:noFill/>
          <a:ln>
            <a:noFill/>
          </a:ln>
        </p:spPr>
      </p:pic>
      <p:sp>
        <p:nvSpPr>
          <p:cNvPr id="9" name="Rectangle 8">
            <a:extLst>
              <a:ext uri="{FF2B5EF4-FFF2-40B4-BE49-F238E27FC236}">
                <a16:creationId xmlns:a16="http://schemas.microsoft.com/office/drawing/2014/main" id="{6D85132D-7584-42B0-A708-93D6A1A27D72}"/>
              </a:ext>
            </a:extLst>
          </p:cNvPr>
          <p:cNvSpPr/>
          <p:nvPr/>
        </p:nvSpPr>
        <p:spPr>
          <a:xfrm>
            <a:off x="909053" y="640733"/>
            <a:ext cx="7524428" cy="1061829"/>
          </a:xfrm>
          <a:prstGeom prst="rect">
            <a:avLst/>
          </a:prstGeom>
        </p:spPr>
        <p:txBody>
          <a:bodyPr wrap="square">
            <a:spAutoFit/>
          </a:bodyPr>
          <a:lstStyle/>
          <a:p>
            <a:pPr algn="ctr" defTabSz="685800"/>
            <a:r>
              <a:rPr lang="vi-VN" sz="2100" dirty="0">
                <a:solidFill>
                  <a:schemeClr val="bg1"/>
                </a:solidFill>
                <a:latin typeface="Times New Roman" panose="02020603050405020304" pitchFamily="18" charset="0"/>
                <a:cs typeface="Times New Roman" panose="02020603050405020304" pitchFamily="18" charset="0"/>
              </a:rPr>
              <a:t>ĐẠI HỌC QUỐC GIA THÀNH PHỐ HỒ CHÍ MINH</a:t>
            </a:r>
            <a:endParaRPr lang="en-US" sz="2100" dirty="0">
              <a:solidFill>
                <a:schemeClr val="bg1"/>
              </a:solidFill>
              <a:latin typeface="Times New Roman" panose="02020603050405020304" pitchFamily="18" charset="0"/>
              <a:cs typeface="Times New Roman" panose="02020603050405020304" pitchFamily="18" charset="0"/>
            </a:endParaRPr>
          </a:p>
          <a:p>
            <a:pPr algn="ctr" defTabSz="685800"/>
            <a:r>
              <a:rPr lang="vi-VN" sz="2100" dirty="0">
                <a:solidFill>
                  <a:schemeClr val="bg1"/>
                </a:solidFill>
                <a:latin typeface="Times New Roman" panose="02020603050405020304" pitchFamily="18" charset="0"/>
                <a:cs typeface="Times New Roman" panose="02020603050405020304" pitchFamily="18" charset="0"/>
                <a:sym typeface="Lato"/>
              </a:rPr>
              <a:t>TRƯỜNG ĐẠI HỌC CÔNG NGHỆ THÔNG TIN</a:t>
            </a:r>
            <a:endParaRPr lang="en-US" sz="2100" dirty="0">
              <a:solidFill>
                <a:schemeClr val="bg1"/>
              </a:solidFill>
              <a:latin typeface="Times New Roman" panose="02020603050405020304" pitchFamily="18" charset="0"/>
              <a:cs typeface="Times New Roman" panose="02020603050405020304" pitchFamily="18" charset="0"/>
              <a:sym typeface="Lato"/>
            </a:endParaRPr>
          </a:p>
          <a:p>
            <a:pPr algn="ctr" defTabSz="685800"/>
            <a:r>
              <a:rPr lang="vi-VN" sz="2100" dirty="0">
                <a:solidFill>
                  <a:schemeClr val="bg1"/>
                </a:solidFill>
                <a:latin typeface="Times New Roman" panose="02020603050405020304" pitchFamily="18" charset="0"/>
                <a:cs typeface="Times New Roman" panose="02020603050405020304" pitchFamily="18" charset="0"/>
                <a:sym typeface="Lato"/>
              </a:rPr>
              <a:t>KHOA CÔNG NGHỆ PHẦN MỀM</a:t>
            </a:r>
            <a:endParaRPr lang="en-US" sz="2100" dirty="0">
              <a:solidFill>
                <a:schemeClr val="bg1"/>
              </a:solidFill>
              <a:latin typeface="Times New Roman" panose="02020603050405020304" pitchFamily="18" charset="0"/>
              <a:cs typeface="Times New Roman" panose="02020603050405020304" pitchFamily="18" charset="0"/>
              <a:sym typeface="Lato"/>
            </a:endParaRPr>
          </a:p>
        </p:txBody>
      </p:sp>
      <p:pic>
        <p:nvPicPr>
          <p:cNvPr id="10" name="Picture 9">
            <a:extLst>
              <a:ext uri="{FF2B5EF4-FFF2-40B4-BE49-F238E27FC236}">
                <a16:creationId xmlns:a16="http://schemas.microsoft.com/office/drawing/2014/main" id="{BC2F9839-39CD-466A-89B7-8D10D3019B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3789" y="561973"/>
            <a:ext cx="1107996" cy="1107996"/>
          </a:xfrm>
          <a:prstGeom prst="rect">
            <a:avLst/>
          </a:prstGeom>
        </p:spPr>
      </p:pic>
    </p:spTree>
    <p:extLst>
      <p:ext uri="{BB962C8B-B14F-4D97-AF65-F5344CB8AC3E}">
        <p14:creationId xmlns:p14="http://schemas.microsoft.com/office/powerpoint/2010/main" val="779192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689771"/>
            <a:ext cx="8229600" cy="727800"/>
          </a:xfrm>
          <a:prstGeom prst="rect">
            <a:avLst/>
          </a:prstGeom>
        </p:spPr>
        <p:txBody>
          <a:bodyPr wrap="square" lIns="91425" tIns="91425" rIns="91425" bIns="91425" anchor="t" anchorCtr="0">
            <a:noAutofit/>
          </a:bodyPr>
          <a:lstStyle/>
          <a:p>
            <a:pPr lvl="0">
              <a:spcBef>
                <a:spcPts val="0"/>
              </a:spcBef>
              <a:buNone/>
            </a:pPr>
            <a:r>
              <a:rPr lang="en-US">
                <a:latin typeface="Times New Roman" panose="02020603050405020304" pitchFamily="18" charset="0"/>
                <a:cs typeface="Times New Roman" panose="02020603050405020304" pitchFamily="18" charset="0"/>
              </a:rPr>
              <a:t>2.3 Socket.io</a:t>
            </a:r>
            <a:br>
              <a:rPr lang="en-US">
                <a:latin typeface="Times New Roman" panose="02020603050405020304" pitchFamily="18" charset="0"/>
                <a:cs typeface="Times New Roman" panose="02020603050405020304" pitchFamily="18" charset="0"/>
              </a:rPr>
            </a:br>
            <a:br>
              <a:rPr lang="en-GB">
                <a:latin typeface="Times New Roman" panose="02020603050405020304" pitchFamily="18" charset="0"/>
                <a:cs typeface="Times New Roman" panose="02020603050405020304" pitchFamily="18" charset="0"/>
              </a:rPr>
            </a:br>
            <a:br>
              <a:rPr lang="en-GB"/>
            </a:br>
            <a:endParaRPr lang="en">
              <a:solidFill>
                <a:srgbClr val="DC143C"/>
              </a:solidFill>
            </a:endParaRPr>
          </a:p>
        </p:txBody>
      </p:sp>
      <p:sp>
        <p:nvSpPr>
          <p:cNvPr id="76" name="Shape 76"/>
          <p:cNvSpPr txBox="1">
            <a:spLocks noGrp="1"/>
          </p:cNvSpPr>
          <p:nvPr>
            <p:ph type="body" idx="1"/>
          </p:nvPr>
        </p:nvSpPr>
        <p:spPr>
          <a:xfrm>
            <a:off x="457200" y="1600200"/>
            <a:ext cx="8229600" cy="4967700"/>
          </a:xfrm>
          <a:prstGeom prst="rect">
            <a:avLst/>
          </a:prstGeom>
        </p:spPr>
        <p:txBody>
          <a:bodyPr wrap="square" lIns="91425" tIns="91425" rIns="91425" bIns="91425" anchor="t" anchorCtr="0">
            <a:noAutofit/>
          </a:bodyPr>
          <a:lstStyle/>
          <a:p>
            <a:pPr lvl="0">
              <a:buNone/>
            </a:pPr>
            <a:r>
              <a:rPr lang="en-US">
                <a:latin typeface="Times New Roman" panose="02020603050405020304" pitchFamily="18" charset="0"/>
                <a:cs typeface="Times New Roman" panose="02020603050405020304" pitchFamily="18" charset="0"/>
              </a:rPr>
              <a:t>Socket.IO là một thư viện JavaScript cho các ứng dụng web, mobile thời gian thực cho phép thực hiện giao tiếp hai chiều giữa các client và server theo thời gian thực</a:t>
            </a:r>
          </a:p>
        </p:txBody>
      </p:sp>
      <p:pic>
        <p:nvPicPr>
          <p:cNvPr id="5" name="Picture 4" descr="Káº¿t quáº£ hÃ¬nh áº£nh cho webkul socketio android">
            <a:extLst>
              <a:ext uri="{FF2B5EF4-FFF2-40B4-BE49-F238E27FC236}">
                <a16:creationId xmlns:a16="http://schemas.microsoft.com/office/drawing/2014/main" id="{7877484F-826A-4038-A1EE-AB39805F2E3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13691" y="3600700"/>
            <a:ext cx="7263399" cy="2739229"/>
          </a:xfrm>
          <a:prstGeom prst="rect">
            <a:avLst/>
          </a:prstGeom>
          <a:noFill/>
          <a:ln>
            <a:noFill/>
          </a:ln>
        </p:spPr>
      </p:pic>
    </p:spTree>
    <p:extLst>
      <p:ext uri="{BB962C8B-B14F-4D97-AF65-F5344CB8AC3E}">
        <p14:creationId xmlns:p14="http://schemas.microsoft.com/office/powerpoint/2010/main" val="701733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689771"/>
            <a:ext cx="8229600" cy="727800"/>
          </a:xfrm>
          <a:prstGeom prst="rect">
            <a:avLst/>
          </a:prstGeom>
        </p:spPr>
        <p:txBody>
          <a:bodyPr wrap="square" lIns="91425" tIns="91425" rIns="91425" bIns="91425" anchor="t" anchorCtr="0">
            <a:noAutofit/>
          </a:bodyPr>
          <a:lstStyle/>
          <a:p>
            <a:pPr lvl="0">
              <a:spcBef>
                <a:spcPts val="0"/>
              </a:spcBef>
              <a:buNone/>
            </a:pPr>
            <a:r>
              <a:rPr lang="en-US">
                <a:latin typeface="Times New Roman" panose="02020603050405020304" pitchFamily="18" charset="0"/>
                <a:cs typeface="Times New Roman" panose="02020603050405020304" pitchFamily="18" charset="0"/>
              </a:rPr>
              <a:t>2.4 Google API</a:t>
            </a:r>
            <a:br>
              <a:rPr lang="en-US">
                <a:latin typeface="Times New Roman" panose="02020603050405020304" pitchFamily="18" charset="0"/>
                <a:cs typeface="Times New Roman" panose="02020603050405020304" pitchFamily="18" charset="0"/>
              </a:rPr>
            </a:br>
            <a:br>
              <a:rPr lang="en-GB">
                <a:latin typeface="Times New Roman" panose="02020603050405020304" pitchFamily="18" charset="0"/>
                <a:cs typeface="Times New Roman" panose="02020603050405020304" pitchFamily="18" charset="0"/>
              </a:rPr>
            </a:br>
            <a:br>
              <a:rPr lang="en-GB"/>
            </a:br>
            <a:endParaRPr lang="en">
              <a:solidFill>
                <a:srgbClr val="DC143C"/>
              </a:solidFill>
            </a:endParaRPr>
          </a:p>
        </p:txBody>
      </p:sp>
      <p:sp>
        <p:nvSpPr>
          <p:cNvPr id="76" name="Shape 76"/>
          <p:cNvSpPr txBox="1">
            <a:spLocks noGrp="1"/>
          </p:cNvSpPr>
          <p:nvPr>
            <p:ph type="body" idx="1"/>
          </p:nvPr>
        </p:nvSpPr>
        <p:spPr>
          <a:xfrm>
            <a:off x="457200" y="1600200"/>
            <a:ext cx="5106572" cy="4967700"/>
          </a:xfrm>
          <a:prstGeom prst="rect">
            <a:avLst/>
          </a:prstGeom>
        </p:spPr>
        <p:txBody>
          <a:bodyPr wrap="square" lIns="91425" tIns="91425" rIns="91425" bIns="91425" anchor="t" anchorCtr="0">
            <a:noAutofit/>
          </a:bodyPr>
          <a:lstStyle/>
          <a:p>
            <a:pPr marL="457200" lvl="0" indent="-457200">
              <a:buFontTx/>
              <a:buChar char="-"/>
            </a:pPr>
            <a:r>
              <a:rPr lang="en-US">
                <a:latin typeface="Times New Roman" panose="02020603050405020304" pitchFamily="18" charset="0"/>
                <a:cs typeface="Times New Roman" panose="02020603050405020304" pitchFamily="18" charset="0"/>
              </a:rPr>
              <a:t>Là tập hợp các API được công ty Google phát triển và cung cấp cho phép giao tiếp với các dịch vụ của Google và tích hợp các dịch vụ của Google với các ứng dụng hoặc dịch vụ khác.</a:t>
            </a:r>
          </a:p>
          <a:p>
            <a:pPr lvl="0">
              <a:buNone/>
            </a:pPr>
            <a:r>
              <a:rPr lang="en-US">
                <a:latin typeface="Times New Roman" panose="02020603050405020304" pitchFamily="18" charset="0"/>
                <a:cs typeface="Times New Roman" panose="02020603050405020304" pitchFamily="18" charset="0"/>
              </a:rPr>
              <a:t> </a:t>
            </a:r>
          </a:p>
          <a:p>
            <a:pPr marL="457200" lvl="0" indent="-457200">
              <a:buFontTx/>
              <a:buChar char="-"/>
            </a:pPr>
            <a:r>
              <a:rPr lang="en-US">
                <a:latin typeface="Times New Roman" panose="02020603050405020304" pitchFamily="18" charset="0"/>
                <a:cs typeface="Times New Roman" panose="02020603050405020304" pitchFamily="18" charset="0"/>
              </a:rPr>
              <a:t>Trong đề tài, nhóm sử dụng chủ yếu là Google Map API và Geocoding API</a:t>
            </a:r>
          </a:p>
          <a:p>
            <a:pPr marL="457200" lvl="0" indent="-457200">
              <a:buFontTx/>
              <a:buChar char="-"/>
            </a:pPr>
            <a:endParaRPr lang="en-US">
              <a:latin typeface="Times New Roman" panose="02020603050405020304" pitchFamily="18" charset="0"/>
              <a:cs typeface="Times New Roman" panose="02020603050405020304" pitchFamily="18" charset="0"/>
            </a:endParaRPr>
          </a:p>
        </p:txBody>
      </p:sp>
      <p:pic>
        <p:nvPicPr>
          <p:cNvPr id="6146" name="Picture 2" descr="Káº¿t quáº£ hÃ¬nh áº£nh cho google API">
            <a:extLst>
              <a:ext uri="{FF2B5EF4-FFF2-40B4-BE49-F238E27FC236}">
                <a16:creationId xmlns:a16="http://schemas.microsoft.com/office/drawing/2014/main" id="{C6D95C4A-2F47-4666-847E-B08E26E99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4787" y="2191044"/>
            <a:ext cx="3123028" cy="3123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059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689771"/>
            <a:ext cx="8229600" cy="727800"/>
          </a:xfrm>
          <a:prstGeom prst="rect">
            <a:avLst/>
          </a:prstGeom>
        </p:spPr>
        <p:txBody>
          <a:bodyPr wrap="square" lIns="91425" tIns="91425" rIns="91425" bIns="91425" anchor="t" anchorCtr="0">
            <a:noAutofit/>
          </a:bodyPr>
          <a:lstStyle/>
          <a:p>
            <a:pPr lvl="0">
              <a:spcBef>
                <a:spcPts val="0"/>
              </a:spcBef>
              <a:buNone/>
            </a:pPr>
            <a:r>
              <a:rPr lang="en-US">
                <a:latin typeface="Times New Roman" panose="02020603050405020304" pitchFamily="18" charset="0"/>
                <a:cs typeface="Times New Roman" panose="02020603050405020304" pitchFamily="18" charset="0"/>
              </a:rPr>
              <a:t>2.5 Web Crawler</a:t>
            </a:r>
            <a:br>
              <a:rPr lang="en-US">
                <a:latin typeface="Times New Roman" panose="02020603050405020304" pitchFamily="18" charset="0"/>
                <a:cs typeface="Times New Roman" panose="02020603050405020304" pitchFamily="18" charset="0"/>
              </a:rPr>
            </a:br>
            <a:br>
              <a:rPr lang="en-GB">
                <a:latin typeface="Times New Roman" panose="02020603050405020304" pitchFamily="18" charset="0"/>
                <a:cs typeface="Times New Roman" panose="02020603050405020304" pitchFamily="18" charset="0"/>
              </a:rPr>
            </a:br>
            <a:br>
              <a:rPr lang="en-GB"/>
            </a:br>
            <a:endParaRPr lang="en">
              <a:solidFill>
                <a:srgbClr val="DC143C"/>
              </a:solidFill>
            </a:endParaRPr>
          </a:p>
        </p:txBody>
      </p:sp>
      <p:sp>
        <p:nvSpPr>
          <p:cNvPr id="76" name="Shape 76"/>
          <p:cNvSpPr txBox="1">
            <a:spLocks noGrp="1"/>
          </p:cNvSpPr>
          <p:nvPr>
            <p:ph type="body" idx="1"/>
          </p:nvPr>
        </p:nvSpPr>
        <p:spPr>
          <a:xfrm>
            <a:off x="457200" y="1600200"/>
            <a:ext cx="5521569" cy="4967700"/>
          </a:xfrm>
          <a:prstGeom prst="rect">
            <a:avLst/>
          </a:prstGeom>
        </p:spPr>
        <p:txBody>
          <a:bodyPr wrap="square" lIns="91425" tIns="91425" rIns="91425" bIns="91425" anchor="t" anchorCtr="0">
            <a:noAutofit/>
          </a:bodyPr>
          <a:lstStyle/>
          <a:p>
            <a:pPr>
              <a:buNone/>
            </a:pPr>
            <a:r>
              <a:rPr lang="en-US"/>
              <a:t>Web crawler là một trình thu thập web một cách có phương pháp, một cách tự động. Web crawler có chức năng lấy thông tin từ website, trích xuất ra những thông tin người sử dụng cần, đồng thời cũng tìm những link có trong trang web đó và tự động truy cập vào những link đó. </a:t>
            </a:r>
            <a:endParaRPr lang="en-GB"/>
          </a:p>
          <a:p>
            <a:pPr lvl="0">
              <a:buNone/>
            </a:pPr>
            <a:endParaRPr lang="en-US"/>
          </a:p>
        </p:txBody>
      </p:sp>
      <p:pic>
        <p:nvPicPr>
          <p:cNvPr id="3" name="Picture 2">
            <a:extLst>
              <a:ext uri="{FF2B5EF4-FFF2-40B4-BE49-F238E27FC236}">
                <a16:creationId xmlns:a16="http://schemas.microsoft.com/office/drawing/2014/main" id="{B422AFDE-499B-4362-9E68-319A9DF8F975}"/>
              </a:ext>
            </a:extLst>
          </p:cNvPr>
          <p:cNvPicPr>
            <a:picLocks noChangeAspect="1"/>
          </p:cNvPicPr>
          <p:nvPr/>
        </p:nvPicPr>
        <p:blipFill>
          <a:blip r:embed="rId3"/>
          <a:stretch>
            <a:fillRect/>
          </a:stretch>
        </p:blipFill>
        <p:spPr>
          <a:xfrm>
            <a:off x="6115050" y="1600200"/>
            <a:ext cx="2571750" cy="4572000"/>
          </a:xfrm>
          <a:prstGeom prst="rect">
            <a:avLst/>
          </a:prstGeom>
        </p:spPr>
      </p:pic>
    </p:spTree>
    <p:extLst>
      <p:ext uri="{BB962C8B-B14F-4D97-AF65-F5344CB8AC3E}">
        <p14:creationId xmlns:p14="http://schemas.microsoft.com/office/powerpoint/2010/main" val="1017410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689771"/>
            <a:ext cx="8229600" cy="727800"/>
          </a:xfrm>
          <a:prstGeom prst="rect">
            <a:avLst/>
          </a:prstGeom>
        </p:spPr>
        <p:txBody>
          <a:bodyPr wrap="square" lIns="91425" tIns="91425" rIns="91425" bIns="91425" anchor="t" anchorCtr="0">
            <a:noAutofit/>
          </a:bodyPr>
          <a:lstStyle/>
          <a:p>
            <a:pPr lvl="0">
              <a:spcBef>
                <a:spcPts val="0"/>
              </a:spcBef>
              <a:buNone/>
            </a:pPr>
            <a:r>
              <a:rPr lang="en-US">
                <a:latin typeface="Times New Roman" panose="02020603050405020304" pitchFamily="18" charset="0"/>
                <a:cs typeface="Times New Roman" panose="02020603050405020304" pitchFamily="18" charset="0"/>
              </a:rPr>
              <a:t>2.6 REST</a:t>
            </a:r>
            <a:br>
              <a:rPr lang="en-US">
                <a:latin typeface="Times New Roman" panose="02020603050405020304" pitchFamily="18" charset="0"/>
                <a:cs typeface="Times New Roman" panose="02020603050405020304" pitchFamily="18" charset="0"/>
              </a:rPr>
            </a:br>
            <a:br>
              <a:rPr lang="en-GB">
                <a:latin typeface="Times New Roman" panose="02020603050405020304" pitchFamily="18" charset="0"/>
                <a:cs typeface="Times New Roman" panose="02020603050405020304" pitchFamily="18" charset="0"/>
              </a:rPr>
            </a:br>
            <a:br>
              <a:rPr lang="en-GB"/>
            </a:br>
            <a:endParaRPr lang="en">
              <a:solidFill>
                <a:srgbClr val="DC143C"/>
              </a:solidFill>
            </a:endParaRPr>
          </a:p>
        </p:txBody>
      </p:sp>
      <p:sp>
        <p:nvSpPr>
          <p:cNvPr id="76" name="Shape 76"/>
          <p:cNvSpPr txBox="1">
            <a:spLocks noGrp="1"/>
          </p:cNvSpPr>
          <p:nvPr>
            <p:ph type="body" idx="1"/>
          </p:nvPr>
        </p:nvSpPr>
        <p:spPr>
          <a:xfrm>
            <a:off x="457200" y="1600200"/>
            <a:ext cx="4804117" cy="4967700"/>
          </a:xfrm>
          <a:prstGeom prst="rect">
            <a:avLst/>
          </a:prstGeom>
        </p:spPr>
        <p:txBody>
          <a:bodyPr wrap="square" lIns="91425" tIns="91425" rIns="91425" bIns="91425" anchor="t" anchorCtr="0">
            <a:noAutofit/>
          </a:bodyPr>
          <a:lstStyle/>
          <a:p>
            <a:pPr>
              <a:buNone/>
            </a:pPr>
            <a:r>
              <a:rPr lang="en-US">
                <a:latin typeface="Times New Roman" panose="02020603050405020304" pitchFamily="18" charset="0"/>
                <a:cs typeface="Times New Roman" panose="02020603050405020304" pitchFamily="18" charset="0"/>
              </a:rPr>
              <a:t>REST là viết tắt của Representational State Transfer. Trong đề tài này, REST được dùng để giao tiếp giữa các ứng dụng di động. Các ứng dụng sử dụng kiến trúc REST thì được gọi là ứng dụng phát triển theo kiểu RESTFul để tạo ra các API request.</a:t>
            </a:r>
            <a:endParaRPr lang="en-GB">
              <a:latin typeface="Times New Roman" panose="02020603050405020304" pitchFamily="18" charset="0"/>
              <a:cs typeface="Times New Roman" panose="02020603050405020304" pitchFamily="18" charset="0"/>
            </a:endParaRPr>
          </a:p>
          <a:p>
            <a:pPr lvl="0">
              <a:buNone/>
            </a:pPr>
            <a:endParaRPr lang="en-US">
              <a:latin typeface="Times New Roman" panose="02020603050405020304" pitchFamily="18" charset="0"/>
              <a:cs typeface="Times New Roman" panose="02020603050405020304" pitchFamily="18" charset="0"/>
            </a:endParaRPr>
          </a:p>
        </p:txBody>
      </p:sp>
      <p:pic>
        <p:nvPicPr>
          <p:cNvPr id="6" name="Picture 5" descr="HÃ¬nh áº£nh cÃ³ liÃªn quan">
            <a:extLst>
              <a:ext uri="{FF2B5EF4-FFF2-40B4-BE49-F238E27FC236}">
                <a16:creationId xmlns:a16="http://schemas.microsoft.com/office/drawing/2014/main" id="{0C7C5767-CE88-42BA-BA4F-27E8D548BEA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261316" y="2240031"/>
            <a:ext cx="3629465" cy="3330775"/>
          </a:xfrm>
          <a:prstGeom prst="rect">
            <a:avLst/>
          </a:prstGeom>
          <a:noFill/>
          <a:ln>
            <a:noFill/>
          </a:ln>
        </p:spPr>
      </p:pic>
    </p:spTree>
    <p:extLst>
      <p:ext uri="{BB962C8B-B14F-4D97-AF65-F5344CB8AC3E}">
        <p14:creationId xmlns:p14="http://schemas.microsoft.com/office/powerpoint/2010/main" val="2567812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689771"/>
            <a:ext cx="8229600" cy="727800"/>
          </a:xfrm>
          <a:prstGeom prst="rect">
            <a:avLst/>
          </a:prstGeom>
        </p:spPr>
        <p:txBody>
          <a:bodyPr wrap="square" lIns="91425" tIns="91425" rIns="91425" bIns="91425" anchor="t" anchorCtr="0">
            <a:noAutofit/>
          </a:bodyPr>
          <a:lstStyle/>
          <a:p>
            <a:pPr lvl="0">
              <a:spcBef>
                <a:spcPts val="0"/>
              </a:spcBef>
              <a:buNone/>
            </a:pPr>
            <a:r>
              <a:rPr lang="en-US">
                <a:latin typeface="Times New Roman" panose="02020603050405020304" pitchFamily="18" charset="0"/>
                <a:cs typeface="Times New Roman" panose="02020603050405020304" pitchFamily="18" charset="0"/>
              </a:rPr>
              <a:t>2.7 Retrofit</a:t>
            </a:r>
            <a:br>
              <a:rPr lang="en-US">
                <a:latin typeface="Times New Roman" panose="02020603050405020304" pitchFamily="18" charset="0"/>
                <a:cs typeface="Times New Roman" panose="02020603050405020304" pitchFamily="18" charset="0"/>
              </a:rPr>
            </a:br>
            <a:br>
              <a:rPr lang="en-GB">
                <a:latin typeface="Times New Roman" panose="02020603050405020304" pitchFamily="18" charset="0"/>
                <a:cs typeface="Times New Roman" panose="02020603050405020304" pitchFamily="18" charset="0"/>
              </a:rPr>
            </a:br>
            <a:br>
              <a:rPr lang="en-GB"/>
            </a:br>
            <a:endParaRPr lang="en">
              <a:solidFill>
                <a:srgbClr val="DC143C"/>
              </a:solidFill>
            </a:endParaRPr>
          </a:p>
        </p:txBody>
      </p:sp>
      <p:sp>
        <p:nvSpPr>
          <p:cNvPr id="76" name="Shape 76"/>
          <p:cNvSpPr txBox="1">
            <a:spLocks noGrp="1"/>
          </p:cNvSpPr>
          <p:nvPr>
            <p:ph type="body" idx="1"/>
          </p:nvPr>
        </p:nvSpPr>
        <p:spPr>
          <a:xfrm>
            <a:off x="457200" y="1600200"/>
            <a:ext cx="8229600" cy="1828800"/>
          </a:xfrm>
          <a:prstGeom prst="rect">
            <a:avLst/>
          </a:prstGeom>
        </p:spPr>
        <p:txBody>
          <a:bodyPr wrap="square" lIns="91425" tIns="91425" rIns="91425" bIns="91425" anchor="t" anchorCtr="0">
            <a:noAutofit/>
          </a:bodyPr>
          <a:lstStyle/>
          <a:p>
            <a:pPr algn="just">
              <a:buNone/>
            </a:pPr>
            <a:r>
              <a:rPr lang="en-US">
                <a:latin typeface="Times New Roman" panose="02020603050405020304" pitchFamily="18" charset="0"/>
                <a:cs typeface="Times New Roman" panose="02020603050405020304" pitchFamily="18" charset="0"/>
              </a:rPr>
              <a:t>Retrofit là một type-safe HTTP client cho Java và Android được phát triển bởi Square. Retrofit giúp dễ dàng kết nối đến một dịch vụ REST trên web bằng cách chyển đổi API thành Java Interface.</a:t>
            </a:r>
            <a:endParaRPr lang="en-GB">
              <a:latin typeface="Times New Roman" panose="02020603050405020304" pitchFamily="18" charset="0"/>
              <a:cs typeface="Times New Roman" panose="02020603050405020304" pitchFamily="18" charset="0"/>
            </a:endParaRPr>
          </a:p>
          <a:p>
            <a:pPr lvl="0" algn="just">
              <a:buNone/>
            </a:pPr>
            <a:endParaRPr lang="en-US">
              <a:latin typeface="Times New Roman" panose="02020603050405020304" pitchFamily="18" charset="0"/>
              <a:cs typeface="Times New Roman" panose="02020603050405020304" pitchFamily="18" charset="0"/>
            </a:endParaRPr>
          </a:p>
        </p:txBody>
      </p:sp>
      <p:pic>
        <p:nvPicPr>
          <p:cNvPr id="10242" name="Picture 2" descr="https://2.bp.blogspot.com/-jMh3JwYvwQ8/VcWjoXHir2I/AAAAAAAALYo/c-Z5tlj7GS0/s1600/AndroidRetrofitExample.png">
            <a:extLst>
              <a:ext uri="{FF2B5EF4-FFF2-40B4-BE49-F238E27FC236}">
                <a16:creationId xmlns:a16="http://schemas.microsoft.com/office/drawing/2014/main" id="{6CD0DD5E-AE72-424D-B020-268014942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1984" y="3429000"/>
            <a:ext cx="6953250" cy="3321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723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689771"/>
            <a:ext cx="8229600" cy="727800"/>
          </a:xfrm>
          <a:prstGeom prst="rect">
            <a:avLst/>
          </a:prstGeom>
        </p:spPr>
        <p:txBody>
          <a:bodyPr wrap="square" lIns="91425" tIns="91425" rIns="91425" bIns="91425" anchor="t" anchorCtr="0">
            <a:noAutofit/>
          </a:bodyPr>
          <a:lstStyle/>
          <a:p>
            <a:pPr lvl="0" algn="ctr">
              <a:spcBef>
                <a:spcPts val="0"/>
              </a:spcBef>
              <a:buNone/>
            </a:pPr>
            <a:r>
              <a:rPr lang="en-GB" err="1">
                <a:latin typeface="Times New Roman" panose="02020603050405020304" pitchFamily="18" charset="0"/>
                <a:cs typeface="Times New Roman" panose="02020603050405020304" pitchFamily="18" charset="0"/>
              </a:rPr>
              <a:t>Nội</a:t>
            </a:r>
            <a:r>
              <a:rPr lang="en-GB">
                <a:latin typeface="Times New Roman" panose="02020603050405020304" pitchFamily="18" charset="0"/>
                <a:cs typeface="Times New Roman" panose="02020603050405020304" pitchFamily="18" charset="0"/>
              </a:rPr>
              <a:t> dung </a:t>
            </a:r>
            <a:r>
              <a:rPr lang="en-GB" err="1">
                <a:latin typeface="Times New Roman" panose="02020603050405020304" pitchFamily="18" charset="0"/>
                <a:cs typeface="Times New Roman" panose="02020603050405020304" pitchFamily="18" charset="0"/>
              </a:rPr>
              <a:t>chính</a:t>
            </a:r>
            <a:br>
              <a:rPr lang="en-GB">
                <a:latin typeface="Times New Roman" panose="02020603050405020304" pitchFamily="18" charset="0"/>
                <a:cs typeface="Times New Roman" panose="02020603050405020304" pitchFamily="18" charset="0"/>
              </a:rPr>
            </a:br>
            <a:br>
              <a:rPr lang="en-GB">
                <a:latin typeface="Times New Roman" panose="02020603050405020304" pitchFamily="18" charset="0"/>
                <a:cs typeface="Times New Roman" panose="02020603050405020304" pitchFamily="18" charset="0"/>
              </a:rPr>
            </a:br>
            <a:br>
              <a:rPr lang="en-GB"/>
            </a:br>
            <a:endParaRPr lang="en">
              <a:solidFill>
                <a:srgbClr val="DC143C"/>
              </a:solidFill>
            </a:endParaRPr>
          </a:p>
        </p:txBody>
      </p:sp>
      <p:sp>
        <p:nvSpPr>
          <p:cNvPr id="76" name="Shape 76"/>
          <p:cNvSpPr txBox="1">
            <a:spLocks noGrp="1"/>
          </p:cNvSpPr>
          <p:nvPr>
            <p:ph type="body" idx="1"/>
          </p:nvPr>
        </p:nvSpPr>
        <p:spPr>
          <a:xfrm>
            <a:off x="506437" y="1769013"/>
            <a:ext cx="8229600" cy="4967700"/>
          </a:xfrm>
          <a:prstGeom prst="rect">
            <a:avLst/>
          </a:prstGeom>
        </p:spPr>
        <p:txBody>
          <a:bodyPr wrap="square" lIns="91425" tIns="91425" rIns="91425" bIns="91425" anchor="t" anchorCtr="0">
            <a:noAutofit/>
          </a:bodyPr>
          <a:lstStyle/>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Giới</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thiệu</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tổng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quan</a:t>
            </a:r>
            <a:endParaRPr lang="en-US"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a:solidFill>
                  <a:schemeClr val="bg1"/>
                </a:solidFill>
                <a:latin typeface="Times New Roman" panose="02020603050405020304" pitchFamily="18" charset="0"/>
                <a:cs typeface="Times New Roman" panose="02020603050405020304" pitchFamily="18" charset="0"/>
              </a:rPr>
              <a:t>C</a:t>
            </a:r>
            <a:r>
              <a:rPr lang="vi-VN" sz="3600">
                <a:solidFill>
                  <a:schemeClr val="bg1"/>
                </a:solidFill>
                <a:latin typeface="Times New Roman" panose="02020603050405020304" pitchFamily="18" charset="0"/>
                <a:cs typeface="Times New Roman" panose="02020603050405020304" pitchFamily="18" charset="0"/>
              </a:rPr>
              <a:t>ơ</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sở</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lý</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thuyết</a:t>
            </a:r>
            <a:endParaRPr lang="en-US" sz="3600">
              <a:solidFill>
                <a:schemeClr val="bg1"/>
              </a:solidFill>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b="1" err="1">
                <a:solidFill>
                  <a:srgbClr val="FF0000"/>
                </a:solidFill>
                <a:latin typeface="Times New Roman" panose="02020603050405020304" pitchFamily="18" charset="0"/>
                <a:cs typeface="Times New Roman" panose="02020603050405020304" pitchFamily="18" charset="0"/>
              </a:rPr>
              <a:t>Tổng</a:t>
            </a:r>
            <a:r>
              <a:rPr lang="en-US" sz="3600" b="1">
                <a:solidFill>
                  <a:srgbClr val="FF0000"/>
                </a:solidFill>
                <a:latin typeface="Times New Roman" panose="02020603050405020304" pitchFamily="18" charset="0"/>
                <a:cs typeface="Times New Roman" panose="02020603050405020304" pitchFamily="18" charset="0"/>
              </a:rPr>
              <a:t> </a:t>
            </a:r>
            <a:r>
              <a:rPr lang="en-US" sz="3600" b="1" err="1">
                <a:solidFill>
                  <a:srgbClr val="FF0000"/>
                </a:solidFill>
                <a:latin typeface="Times New Roman" panose="02020603050405020304" pitchFamily="18" charset="0"/>
                <a:cs typeface="Times New Roman" panose="02020603050405020304" pitchFamily="18" charset="0"/>
              </a:rPr>
              <a:t>quan</a:t>
            </a:r>
            <a:r>
              <a:rPr lang="en-US" sz="3600" b="1">
                <a:solidFill>
                  <a:srgbClr val="FF0000"/>
                </a:solidFill>
                <a:latin typeface="Times New Roman" panose="02020603050405020304" pitchFamily="18" charset="0"/>
                <a:cs typeface="Times New Roman" panose="02020603050405020304" pitchFamily="18" charset="0"/>
              </a:rPr>
              <a:t> </a:t>
            </a:r>
            <a:r>
              <a:rPr lang="en-US" sz="3600" b="1" err="1">
                <a:solidFill>
                  <a:srgbClr val="FF0000"/>
                </a:solidFill>
                <a:latin typeface="Times New Roman" panose="02020603050405020304" pitchFamily="18" charset="0"/>
                <a:cs typeface="Times New Roman" panose="02020603050405020304" pitchFamily="18" charset="0"/>
              </a:rPr>
              <a:t>ch</a:t>
            </a:r>
            <a:r>
              <a:rPr lang="vi-VN" sz="3600" b="1">
                <a:solidFill>
                  <a:srgbClr val="FF0000"/>
                </a:solidFill>
                <a:latin typeface="Times New Roman" panose="02020603050405020304" pitchFamily="18" charset="0"/>
                <a:cs typeface="Times New Roman" panose="02020603050405020304" pitchFamily="18" charset="0"/>
              </a:rPr>
              <a:t>ư</a:t>
            </a:r>
            <a:r>
              <a:rPr lang="en-US" sz="3600" b="1" err="1">
                <a:solidFill>
                  <a:srgbClr val="FF0000"/>
                </a:solidFill>
                <a:latin typeface="Times New Roman" panose="02020603050405020304" pitchFamily="18" charset="0"/>
                <a:cs typeface="Times New Roman" panose="02020603050405020304" pitchFamily="18" charset="0"/>
              </a:rPr>
              <a:t>ơng</a:t>
            </a:r>
            <a:r>
              <a:rPr lang="en-US" sz="3600" b="1">
                <a:solidFill>
                  <a:srgbClr val="FF0000"/>
                </a:solidFill>
                <a:latin typeface="Times New Roman" panose="02020603050405020304" pitchFamily="18" charset="0"/>
                <a:cs typeface="Times New Roman" panose="02020603050405020304" pitchFamily="18" charset="0"/>
              </a:rPr>
              <a:t> </a:t>
            </a:r>
            <a:r>
              <a:rPr lang="en-US" sz="3600" b="1" err="1">
                <a:solidFill>
                  <a:srgbClr val="FF0000"/>
                </a:solidFill>
                <a:latin typeface="Times New Roman" panose="02020603050405020304" pitchFamily="18" charset="0"/>
                <a:cs typeface="Times New Roman" panose="02020603050405020304" pitchFamily="18" charset="0"/>
              </a:rPr>
              <a:t>trình</a:t>
            </a:r>
            <a:endParaRPr lang="en-US" sz="3600" b="1">
              <a:solidFill>
                <a:srgbClr val="FF0000"/>
              </a:solidFill>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Phân</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tích</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thiết</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kế</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hệ</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thống</a:t>
            </a:r>
            <a:endParaRPr lang="en-US"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Kết</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quả</a:t>
            </a:r>
            <a:endParaRPr lang="en-US"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Kết</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luận</a:t>
            </a:r>
            <a:r>
              <a:rPr lang="en-US" sz="3600">
                <a:latin typeface="Times New Roman" panose="02020603050405020304" pitchFamily="18" charset="0"/>
                <a:cs typeface="Times New Roman" panose="02020603050405020304" pitchFamily="18" charset="0"/>
              </a:rPr>
              <a:t> &amp; h</a:t>
            </a:r>
            <a:r>
              <a:rPr lang="vi-VN" sz="3600">
                <a:latin typeface="Times New Roman" panose="02020603050405020304" pitchFamily="18" charset="0"/>
                <a:cs typeface="Times New Roman" panose="02020603050405020304" pitchFamily="18" charset="0"/>
              </a:rPr>
              <a:t>ư</a:t>
            </a:r>
            <a:r>
              <a:rPr lang="en-US" sz="3600" err="1">
                <a:latin typeface="Times New Roman" panose="02020603050405020304" pitchFamily="18" charset="0"/>
                <a:cs typeface="Times New Roman" panose="02020603050405020304" pitchFamily="18" charset="0"/>
              </a:rPr>
              <a:t>ớng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phát</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triển</a:t>
            </a:r>
            <a:endParaRPr lang="en-US"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Tài</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liệu</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tham</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khảo</a:t>
            </a:r>
            <a:endParaRPr lang="en-US" sz="3600">
              <a:latin typeface="Times New Roman" panose="02020603050405020304" pitchFamily="18" charset="0"/>
              <a:cs typeface="Times New Roman" panose="02020603050405020304" pitchFamily="18" charset="0"/>
            </a:endParaRPr>
          </a:p>
          <a:p>
            <a:pPr lvl="0" rtl="0">
              <a:spcBef>
                <a:spcPts val="0"/>
              </a:spcBef>
              <a:buNone/>
            </a:pPr>
            <a:endParaRPr sz="3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8673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689771"/>
            <a:ext cx="8229600" cy="727800"/>
          </a:xfrm>
          <a:prstGeom prst="rect">
            <a:avLst/>
          </a:prstGeom>
        </p:spPr>
        <p:txBody>
          <a:bodyPr wrap="square" lIns="91425" tIns="91425" rIns="91425" bIns="91425" anchor="t" anchorCtr="0">
            <a:noAutofit/>
          </a:bodyPr>
          <a:lstStyle/>
          <a:p>
            <a:pPr lvl="0">
              <a:spcBef>
                <a:spcPts val="0"/>
              </a:spcBef>
              <a:buNone/>
            </a:pPr>
            <a:r>
              <a:rPr lang="en-US">
                <a:latin typeface="Times New Roman" panose="02020603050405020304" pitchFamily="18" charset="0"/>
                <a:cs typeface="Times New Roman" panose="02020603050405020304" pitchFamily="18" charset="0"/>
              </a:rPr>
              <a:t>3.1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hệ</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thống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liên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quan</a:t>
            </a:r>
            <a:r>
              <a:rPr lang="en-US">
                <a:latin typeface="Times New Roman" panose="02020603050405020304" pitchFamily="18" charset="0"/>
                <a:cs typeface="Times New Roman" panose="02020603050405020304" pitchFamily="18" charset="0"/>
              </a:rPr>
              <a:t>: Foody</a:t>
            </a:r>
            <a:br>
              <a:rPr lang="en-US">
                <a:latin typeface="Times New Roman" panose="02020603050405020304" pitchFamily="18" charset="0"/>
                <a:cs typeface="Times New Roman" panose="02020603050405020304" pitchFamily="18" charset="0"/>
              </a:rPr>
            </a:br>
            <a:br>
              <a:rPr lang="en-GB">
                <a:latin typeface="Times New Roman" panose="02020603050405020304" pitchFamily="18" charset="0"/>
                <a:cs typeface="Times New Roman" panose="02020603050405020304" pitchFamily="18" charset="0"/>
              </a:rPr>
            </a:br>
            <a:br>
              <a:rPr lang="en-GB"/>
            </a:br>
            <a:endParaRPr lang="en">
              <a:solidFill>
                <a:srgbClr val="DC143C"/>
              </a:solidFill>
            </a:endParaRPr>
          </a:p>
        </p:txBody>
      </p:sp>
      <p:sp>
        <p:nvSpPr>
          <p:cNvPr id="76" name="Shape 76"/>
          <p:cNvSpPr txBox="1">
            <a:spLocks noGrp="1"/>
          </p:cNvSpPr>
          <p:nvPr>
            <p:ph type="body" idx="1"/>
          </p:nvPr>
        </p:nvSpPr>
        <p:spPr>
          <a:xfrm>
            <a:off x="457200" y="1600200"/>
            <a:ext cx="8229600" cy="4967700"/>
          </a:xfrm>
          <a:prstGeom prst="rect">
            <a:avLst/>
          </a:prstGeom>
        </p:spPr>
        <p:txBody>
          <a:bodyPr wrap="square" lIns="91425" tIns="91425" rIns="91425" bIns="91425" anchor="t" anchorCtr="0">
            <a:noAutofit/>
          </a:bodyPr>
          <a:lstStyle/>
          <a:p>
            <a:pPr lvl="0">
              <a:buNone/>
            </a:pPr>
            <a:r>
              <a:rPr lang="en-US">
                <a:latin typeface="Times New Roman" panose="02020603050405020304" pitchFamily="18" charset="0"/>
                <a:cs typeface="Times New Roman" panose="02020603050405020304" pitchFamily="18" charset="0"/>
              </a:rPr>
              <a:t>Foody </a:t>
            </a:r>
            <a:r>
              <a:rPr lang="en-US" err="1">
                <a:latin typeface="Times New Roman" panose="02020603050405020304" pitchFamily="18" charset="0"/>
                <a:cs typeface="Times New Roman" panose="02020603050405020304" pitchFamily="18" charset="0"/>
              </a:rPr>
              <a:t>là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ứng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giúp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mọi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người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tìm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đánh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bình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luận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địa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điểm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ăn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uống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như</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hàng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quán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ăn</a:t>
            </a:r>
            <a:r>
              <a:rPr lang="en-US">
                <a:latin typeface="Times New Roman" panose="02020603050405020304" pitchFamily="18" charset="0"/>
                <a:cs typeface="Times New Roman" panose="02020603050405020304" pitchFamily="18" charset="0"/>
              </a:rPr>
              <a:t>, café, … ở </a:t>
            </a:r>
            <a:r>
              <a:rPr lang="en-US" err="1">
                <a:latin typeface="Times New Roman" panose="02020603050405020304" pitchFamily="18" charset="0"/>
                <a:cs typeface="Times New Roman" panose="02020603050405020304" pitchFamily="18" charset="0"/>
              </a:rPr>
              <a:t>Việt</a:t>
            </a:r>
            <a:r>
              <a:rPr lang="en-US">
                <a:latin typeface="Times New Roman" panose="02020603050405020304" pitchFamily="18" charset="0"/>
                <a:cs typeface="Times New Roman" panose="02020603050405020304" pitchFamily="18" charset="0"/>
              </a:rPr>
              <a:t> Nam.</a:t>
            </a:r>
          </a:p>
        </p:txBody>
      </p:sp>
      <p:pic>
        <p:nvPicPr>
          <p:cNvPr id="1026" name="Picture 2" descr="Káº¿t quáº£ hÃ¬nh áº£nh cho foody">
            <a:extLst>
              <a:ext uri="{FF2B5EF4-FFF2-40B4-BE49-F238E27FC236}">
                <a16:creationId xmlns:a16="http://schemas.microsoft.com/office/drawing/2014/main" id="{964F4ABB-A44C-4F80-BDC1-DFC41AA58B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429000"/>
            <a:ext cx="3763108" cy="28223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Ã¬nh áº£nh cÃ³ liÃªn quan">
            <a:extLst>
              <a:ext uri="{FF2B5EF4-FFF2-40B4-BE49-F238E27FC236}">
                <a16:creationId xmlns:a16="http://schemas.microsoft.com/office/drawing/2014/main" id="{E502537B-C51A-4E58-99FD-0F4C21AA4E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004" y="3209339"/>
            <a:ext cx="3467100"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546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689771"/>
            <a:ext cx="8229600" cy="727800"/>
          </a:xfrm>
          <a:prstGeom prst="rect">
            <a:avLst/>
          </a:prstGeom>
        </p:spPr>
        <p:txBody>
          <a:bodyPr wrap="square" lIns="91425" tIns="91425" rIns="91425" bIns="91425" anchor="t" anchorCtr="0">
            <a:noAutofit/>
          </a:bodyPr>
          <a:lstStyle/>
          <a:p>
            <a:pPr lvl="0">
              <a:spcBef>
                <a:spcPts val="0"/>
              </a:spcBef>
              <a:buNone/>
            </a:pPr>
            <a:r>
              <a:rPr lang="en-US">
                <a:latin typeface="Times New Roman" panose="02020603050405020304" pitchFamily="18" charset="0"/>
                <a:cs typeface="Times New Roman" panose="02020603050405020304" pitchFamily="18" charset="0"/>
              </a:rPr>
              <a:t>3.1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hệ</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thống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liên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quan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Meete</a:t>
            </a:r>
            <a:br>
              <a:rPr lang="en-US">
                <a:latin typeface="Times New Roman" panose="02020603050405020304" pitchFamily="18" charset="0"/>
                <a:cs typeface="Times New Roman" panose="02020603050405020304" pitchFamily="18" charset="0"/>
              </a:rPr>
            </a:br>
            <a:br>
              <a:rPr lang="en-GB">
                <a:latin typeface="Times New Roman" panose="02020603050405020304" pitchFamily="18" charset="0"/>
                <a:cs typeface="Times New Roman" panose="02020603050405020304" pitchFamily="18" charset="0"/>
              </a:rPr>
            </a:br>
            <a:br>
              <a:rPr lang="en-GB"/>
            </a:br>
            <a:endParaRPr lang="en">
              <a:solidFill>
                <a:srgbClr val="DC143C"/>
              </a:solidFill>
            </a:endParaRPr>
          </a:p>
        </p:txBody>
      </p:sp>
      <p:sp>
        <p:nvSpPr>
          <p:cNvPr id="76" name="Shape 76"/>
          <p:cNvSpPr txBox="1">
            <a:spLocks noGrp="1"/>
          </p:cNvSpPr>
          <p:nvPr>
            <p:ph type="body" idx="1"/>
          </p:nvPr>
        </p:nvSpPr>
        <p:spPr>
          <a:xfrm>
            <a:off x="457200" y="1600200"/>
            <a:ext cx="8229600" cy="4967700"/>
          </a:xfrm>
          <a:prstGeom prst="rect">
            <a:avLst/>
          </a:prstGeom>
        </p:spPr>
        <p:txBody>
          <a:bodyPr wrap="square" lIns="91425" tIns="91425" rIns="91425" bIns="91425" anchor="t" anchorCtr="0">
            <a:noAutofit/>
          </a:bodyPr>
          <a:lstStyle/>
          <a:p>
            <a:pPr algn="just">
              <a:buNone/>
            </a:pPr>
            <a:r>
              <a:rPr lang="en-US" err="1">
                <a:latin typeface="Times New Roman" panose="02020603050405020304" pitchFamily="18" charset="0"/>
                <a:cs typeface="Times New Roman" panose="02020603050405020304" pitchFamily="18" charset="0"/>
              </a:rPr>
              <a:t>Meete</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ứng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tìm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ưu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đãi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ăn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uống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thời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Meete</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sẽ</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vị</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giúp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bạn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tìm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xem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hàng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quán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ăn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nào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xung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quanh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đang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giảm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ngắn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hạn</a:t>
            </a:r>
            <a:r>
              <a:rPr lang="en-US">
                <a:latin typeface="Times New Roman" panose="02020603050405020304" pitchFamily="18" charset="0"/>
                <a:cs typeface="Times New Roman" panose="02020603050405020304" pitchFamily="18" charset="0"/>
              </a:rPr>
              <a:t> hay </a:t>
            </a:r>
            <a:r>
              <a:rPr lang="en-US" err="1">
                <a:latin typeface="Times New Roman" panose="02020603050405020304" pitchFamily="18" charset="0"/>
                <a:cs typeface="Times New Roman" panose="02020603050405020304" pitchFamily="18" charset="0"/>
              </a:rPr>
              <a:t>không</a:t>
            </a:r>
            <a:r>
              <a:rPr lang="en-US">
                <a:latin typeface="Times New Roman" panose="02020603050405020304" pitchFamily="18" charset="0"/>
                <a:cs typeface="Times New Roman" panose="02020603050405020304" pitchFamily="18" charset="0"/>
              </a:rPr>
              <a:t>.</a:t>
            </a:r>
          </a:p>
        </p:txBody>
      </p:sp>
      <p:pic>
        <p:nvPicPr>
          <p:cNvPr id="3074" name="Picture 2" descr="Káº¿t quáº£ hÃ¬nh áº£nh cho meete">
            <a:extLst>
              <a:ext uri="{FF2B5EF4-FFF2-40B4-BE49-F238E27FC236}">
                <a16:creationId xmlns:a16="http://schemas.microsoft.com/office/drawing/2014/main" id="{60089585-FA52-4341-BC4B-34D376C63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055" y="3512479"/>
            <a:ext cx="5795889" cy="323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458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199" y="689771"/>
            <a:ext cx="8406985" cy="727800"/>
          </a:xfrm>
          <a:prstGeom prst="rect">
            <a:avLst/>
          </a:prstGeom>
        </p:spPr>
        <p:txBody>
          <a:bodyPr wrap="square" lIns="91425" tIns="91425" rIns="91425" bIns="91425" anchor="t" anchorCtr="0">
            <a:noAutofit/>
          </a:bodyPr>
          <a:lstStyle/>
          <a:p>
            <a:pPr lvl="0">
              <a:spcBef>
                <a:spcPts val="0"/>
              </a:spcBef>
              <a:buNone/>
            </a:pPr>
            <a:r>
              <a:rPr lang="en-US">
                <a:latin typeface="Times New Roman" panose="02020603050405020304" pitchFamily="18" charset="0"/>
                <a:cs typeface="Times New Roman" panose="02020603050405020304" pitchFamily="18" charset="0"/>
              </a:rPr>
              <a:t>3.1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hệ</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thống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liên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quan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Diadiemanuong</a:t>
            </a:r>
            <a:br>
              <a:rPr lang="en-GB">
                <a:latin typeface="Times New Roman" panose="02020603050405020304" pitchFamily="18" charset="0"/>
                <a:cs typeface="Times New Roman" panose="02020603050405020304" pitchFamily="18" charset="0"/>
              </a:rPr>
            </a:br>
            <a:br>
              <a:rPr lang="en-GB"/>
            </a:br>
            <a:endParaRPr lang="en">
              <a:solidFill>
                <a:srgbClr val="DC143C"/>
              </a:solidFill>
            </a:endParaRPr>
          </a:p>
        </p:txBody>
      </p:sp>
      <p:sp>
        <p:nvSpPr>
          <p:cNvPr id="76" name="Shape 76"/>
          <p:cNvSpPr txBox="1">
            <a:spLocks noGrp="1"/>
          </p:cNvSpPr>
          <p:nvPr>
            <p:ph type="body" idx="1"/>
          </p:nvPr>
        </p:nvSpPr>
        <p:spPr>
          <a:xfrm>
            <a:off x="457200" y="1638080"/>
            <a:ext cx="5409028" cy="4924498"/>
          </a:xfrm>
          <a:prstGeom prst="rect">
            <a:avLst/>
          </a:prstGeom>
        </p:spPr>
        <p:txBody>
          <a:bodyPr wrap="square" lIns="91425" tIns="91425" rIns="91425" bIns="91425" anchor="t" anchorCtr="0">
            <a:noAutofit/>
          </a:bodyPr>
          <a:lstStyle/>
          <a:p>
            <a:pPr algn="just">
              <a:buNone/>
            </a:pPr>
            <a:r>
              <a:rPr lang="en-US" err="1">
                <a:latin typeface="Times New Roman" panose="02020603050405020304" pitchFamily="18" charset="0"/>
                <a:cs typeface="Times New Roman" panose="02020603050405020304" pitchFamily="18" charset="0"/>
              </a:rPr>
              <a:t>Là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thủ</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cạnh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tranh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với</a:t>
            </a:r>
            <a:r>
              <a:rPr lang="en-US">
                <a:latin typeface="Times New Roman" panose="02020603050405020304" pitchFamily="18" charset="0"/>
                <a:cs typeface="Times New Roman" panose="02020603050405020304" pitchFamily="18" charset="0"/>
              </a:rPr>
              <a:t> Foody, </a:t>
            </a:r>
            <a:r>
              <a:rPr lang="en-US" err="1">
                <a:latin typeface="Times New Roman" panose="02020603050405020304" pitchFamily="18" charset="0"/>
                <a:cs typeface="Times New Roman" panose="02020603050405020304" pitchFamily="18" charset="0"/>
              </a:rPr>
              <a:t>Diadiemanuong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cũng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chỗ</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mọi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người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thể</a:t>
            </a:r>
            <a:r>
              <a:rPr lang="en-US">
                <a:latin typeface="Times New Roman" panose="02020603050405020304" pitchFamily="18" charset="0"/>
                <a:cs typeface="Times New Roman" panose="02020603050405020304" pitchFamily="18" charset="0"/>
              </a:rPr>
              <a:t> chia </a:t>
            </a:r>
            <a:r>
              <a:rPr lang="en-US" err="1">
                <a:latin typeface="Times New Roman" panose="02020603050405020304" pitchFamily="18" charset="0"/>
                <a:cs typeface="Times New Roman" panose="02020603050405020304" pitchFamily="18" charset="0"/>
              </a:rPr>
              <a:t>sẻ</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thông</a:t>
            </a:r>
            <a:r>
              <a:rPr lang="en-US">
                <a:latin typeface="Times New Roman" panose="02020603050405020304" pitchFamily="18" charset="0"/>
                <a:cs typeface="Times New Roman" panose="02020603050405020304" pitchFamily="18" charset="0"/>
              </a:rPr>
              <a:t> tin </a:t>
            </a:r>
            <a:r>
              <a:rPr lang="en-US" err="1">
                <a:latin typeface="Times New Roman" panose="02020603050405020304" pitchFamily="18" charset="0"/>
                <a:cs typeface="Times New Roman" panose="02020603050405020304" pitchFamily="18" charset="0"/>
              </a:rPr>
              <a:t>về</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quán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ăn</a:t>
            </a:r>
            <a:r>
              <a:rPr lang="en-US">
                <a:latin typeface="Times New Roman" panose="02020603050405020304" pitchFamily="18" charset="0"/>
                <a:cs typeface="Times New Roman" panose="02020603050405020304" pitchFamily="18" charset="0"/>
              </a:rPr>
              <a:t> ở </a:t>
            </a:r>
            <a:r>
              <a:rPr lang="en-US" err="1">
                <a:latin typeface="Times New Roman" panose="02020603050405020304" pitchFamily="18" charset="0"/>
                <a:cs typeface="Times New Roman" panose="02020603050405020304" pitchFamily="18" charset="0"/>
              </a:rPr>
              <a:t>khắp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mọi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miền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Việt</a:t>
            </a:r>
            <a:r>
              <a:rPr lang="en-US">
                <a:latin typeface="Times New Roman" panose="02020603050405020304" pitchFamily="18" charset="0"/>
                <a:cs typeface="Times New Roman" panose="02020603050405020304" pitchFamily="18" charset="0"/>
              </a:rPr>
              <a:t> Nam </a:t>
            </a:r>
            <a:r>
              <a:rPr lang="en-US" err="1">
                <a:latin typeface="Times New Roman" panose="02020603050405020304" pitchFamily="18" charset="0"/>
                <a:cs typeface="Times New Roman" panose="02020603050405020304" pitchFamily="18" charset="0"/>
              </a:rPr>
              <a:t>với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đủ</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loại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từ</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quán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ăn</a:t>
            </a:r>
            <a:r>
              <a:rPr lang="en-US">
                <a:latin typeface="Times New Roman" panose="02020603050405020304" pitchFamily="18" charset="0"/>
                <a:cs typeface="Times New Roman" panose="02020603050405020304" pitchFamily="18" charset="0"/>
              </a:rPr>
              <a:t> sang </a:t>
            </a:r>
            <a:r>
              <a:rPr lang="en-US" err="1">
                <a:latin typeface="Times New Roman" panose="02020603050405020304" pitchFamily="18" charset="0"/>
                <a:cs typeface="Times New Roman" panose="02020603050405020304" pitchFamily="18" charset="0"/>
              </a:rPr>
              <a:t>chảnh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những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xe</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đẩy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bình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dân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nhưng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ngon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lành</a:t>
            </a:r>
            <a:r>
              <a:rPr lang="en-US">
                <a:latin typeface="Times New Roman" panose="02020603050405020304" pitchFamily="18" charset="0"/>
                <a:cs typeface="Times New Roman" panose="02020603050405020304" pitchFamily="18" charset="0"/>
              </a:rPr>
              <a:t>. </a:t>
            </a:r>
            <a:endParaRPr lang="en-GB">
              <a:latin typeface="Times New Roman" panose="02020603050405020304" pitchFamily="18" charset="0"/>
              <a:cs typeface="Times New Roman" panose="02020603050405020304" pitchFamily="18" charset="0"/>
            </a:endParaRPr>
          </a:p>
          <a:p>
            <a:pPr lvl="0" algn="just" rtl="0">
              <a:spcBef>
                <a:spcPts val="0"/>
              </a:spcBef>
              <a:buNone/>
            </a:pPr>
            <a:endParaRPr>
              <a:latin typeface="Times New Roman" panose="02020603050405020304" pitchFamily="18" charset="0"/>
              <a:cs typeface="Times New Roman" panose="02020603050405020304" pitchFamily="18" charset="0"/>
            </a:endParaRPr>
          </a:p>
        </p:txBody>
      </p:sp>
      <p:pic>
        <p:nvPicPr>
          <p:cNvPr id="4098" name="Picture 2" descr="Káº¿t quáº£ hÃ¬nh áº£nh cho Diadiemanuong app">
            <a:extLst>
              <a:ext uri="{FF2B5EF4-FFF2-40B4-BE49-F238E27FC236}">
                <a16:creationId xmlns:a16="http://schemas.microsoft.com/office/drawing/2014/main" id="{42669D7C-7650-4735-AADA-B25402FE4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2738" y="1617784"/>
            <a:ext cx="2781447" cy="4944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535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689771"/>
            <a:ext cx="8229600" cy="727800"/>
          </a:xfrm>
          <a:prstGeom prst="rect">
            <a:avLst/>
          </a:prstGeom>
        </p:spPr>
        <p:txBody>
          <a:bodyPr wrap="square" lIns="91425" tIns="91425" rIns="91425" bIns="91425" anchor="t" anchorCtr="0">
            <a:noAutofit/>
          </a:bodyPr>
          <a:lstStyle/>
          <a:p>
            <a:pPr lvl="0">
              <a:spcBef>
                <a:spcPts val="0"/>
              </a:spcBef>
              <a:buNone/>
            </a:pPr>
            <a:r>
              <a:rPr lang="en-US">
                <a:latin typeface="Times New Roman" panose="02020603050405020304" pitchFamily="18" charset="0"/>
                <a:cs typeface="Times New Roman" panose="02020603050405020304" pitchFamily="18" charset="0"/>
              </a:rPr>
              <a:t>3.2 </a:t>
            </a:r>
            <a:r>
              <a:rPr lang="en-US" err="1">
                <a:latin typeface="Times New Roman" panose="02020603050405020304" pitchFamily="18" charset="0"/>
                <a:cs typeface="Times New Roman" panose="02020603050405020304" pitchFamily="18" charset="0"/>
              </a:rPr>
              <a:t>Giới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hệ</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thống</a:t>
            </a:r>
            <a:r>
              <a:rPr lang="en-US">
                <a:latin typeface="Times New Roman" panose="02020603050405020304" pitchFamily="18" charset="0"/>
                <a:cs typeface="Times New Roman" panose="02020603050405020304" pitchFamily="18" charset="0"/>
              </a:rPr>
              <a:t> Yummy</a:t>
            </a:r>
            <a:br>
              <a:rPr lang="en-US">
                <a:latin typeface="Times New Roman" panose="02020603050405020304" pitchFamily="18" charset="0"/>
                <a:cs typeface="Times New Roman" panose="02020603050405020304" pitchFamily="18" charset="0"/>
              </a:rPr>
            </a:br>
            <a:br>
              <a:rPr lang="en-GB">
                <a:latin typeface="Times New Roman" panose="02020603050405020304" pitchFamily="18" charset="0"/>
                <a:cs typeface="Times New Roman" panose="02020603050405020304" pitchFamily="18" charset="0"/>
              </a:rPr>
            </a:br>
            <a:br>
              <a:rPr lang="en-GB"/>
            </a:br>
            <a:endParaRPr lang="en">
              <a:solidFill>
                <a:srgbClr val="DC143C"/>
              </a:solidFill>
            </a:endParaRPr>
          </a:p>
        </p:txBody>
      </p:sp>
      <p:sp>
        <p:nvSpPr>
          <p:cNvPr id="76" name="Shape 76"/>
          <p:cNvSpPr txBox="1">
            <a:spLocks noGrp="1"/>
          </p:cNvSpPr>
          <p:nvPr>
            <p:ph type="body" idx="1"/>
          </p:nvPr>
        </p:nvSpPr>
        <p:spPr>
          <a:xfrm>
            <a:off x="457201" y="1600200"/>
            <a:ext cx="6379698" cy="4967700"/>
          </a:xfrm>
          <a:prstGeom prst="rect">
            <a:avLst/>
          </a:prstGeom>
        </p:spPr>
        <p:txBody>
          <a:bodyPr wrap="square" lIns="91425" tIns="91425" rIns="91425" bIns="91425" anchor="t" anchorCtr="0">
            <a:noAutofit/>
          </a:bodyPr>
          <a:lstStyle/>
          <a:p>
            <a:pPr lvl="0">
              <a:buNone/>
            </a:pPr>
            <a:r>
              <a:rPr lang="en-US">
                <a:latin typeface="Times New Roman" panose="02020603050405020304" pitchFamily="18" charset="0"/>
                <a:cs typeface="Times New Roman" panose="02020603050405020304" pitchFamily="18" charset="0"/>
              </a:rPr>
              <a:t>Yummy là hệ thống d</a:t>
            </a:r>
            <a:r>
              <a:rPr lang="vi-VN">
                <a:latin typeface="Times New Roman" panose="02020603050405020304" pitchFamily="18" charset="0"/>
                <a:cs typeface="Times New Roman" panose="02020603050405020304" pitchFamily="18" charset="0"/>
              </a:rPr>
              <a:t>ư</a:t>
            </a:r>
            <a:r>
              <a:rPr lang="en-US">
                <a:latin typeface="Times New Roman" panose="02020603050405020304" pitchFamily="18" charset="0"/>
                <a:cs typeface="Times New Roman" panose="02020603050405020304" pitchFamily="18" charset="0"/>
              </a:rPr>
              <a:t>ới dạng mạng xã hội đáp ứng các nhu cầu thị hiếu của ng</a:t>
            </a:r>
            <a:r>
              <a:rPr lang="vi-VN">
                <a:latin typeface="Times New Roman" panose="02020603050405020304" pitchFamily="18" charset="0"/>
                <a:cs typeface="Times New Roman" panose="02020603050405020304" pitchFamily="18" charset="0"/>
              </a:rPr>
              <a:t>ư</a:t>
            </a:r>
            <a:r>
              <a:rPr lang="en-US">
                <a:latin typeface="Times New Roman" panose="02020603050405020304" pitchFamily="18" charset="0"/>
                <a:cs typeface="Times New Roman" panose="02020603050405020304" pitchFamily="18" charset="0"/>
              </a:rPr>
              <a:t>ời dùng:</a:t>
            </a:r>
          </a:p>
          <a:p>
            <a:pPr marL="457200" lvl="0" indent="-457200">
              <a:buFontTx/>
              <a:buChar char="-"/>
            </a:pPr>
            <a:r>
              <a:rPr lang="en-US">
                <a:latin typeface="Times New Roman" panose="02020603050405020304" pitchFamily="18" charset="0"/>
                <a:cs typeface="Times New Roman" panose="02020603050405020304" pitchFamily="18" charset="0"/>
              </a:rPr>
              <a:t>Tìm kiếm bạn bè đi ăn chung thông qua đăng bài viết, tìm bài viết hoặc tìm kiếm nhanh.</a:t>
            </a:r>
          </a:p>
          <a:p>
            <a:pPr marL="457200" lvl="0" indent="-457200">
              <a:buFontTx/>
              <a:buChar char="-"/>
            </a:pPr>
            <a:r>
              <a:rPr lang="en-US">
                <a:latin typeface="Times New Roman" panose="02020603050405020304" pitchFamily="18" charset="0"/>
                <a:cs typeface="Times New Roman" panose="02020603050405020304" pitchFamily="18" charset="0"/>
              </a:rPr>
              <a:t>Trò chuyện, tìm hiểu ng</a:t>
            </a:r>
            <a:r>
              <a:rPr lang="vi-VN">
                <a:latin typeface="Times New Roman" panose="02020603050405020304" pitchFamily="18" charset="0"/>
                <a:cs typeface="Times New Roman" panose="02020603050405020304" pitchFamily="18" charset="0"/>
              </a:rPr>
              <a:t>ư</a:t>
            </a:r>
            <a:r>
              <a:rPr lang="en-US">
                <a:latin typeface="Times New Roman" panose="02020603050405020304" pitchFamily="18" charset="0"/>
                <a:cs typeface="Times New Roman" panose="02020603050405020304" pitchFamily="18" charset="0"/>
              </a:rPr>
              <a:t>ời đi ăn chung trước và sau khi cuộc trò đi ăn diễn ra.</a:t>
            </a:r>
          </a:p>
          <a:p>
            <a:pPr marL="457200" lvl="0" indent="-457200">
              <a:buFontTx/>
              <a:buChar char="-"/>
            </a:pPr>
            <a:r>
              <a:rPr lang="en-US">
                <a:latin typeface="Times New Roman" panose="02020603050405020304" pitchFamily="18" charset="0"/>
                <a:cs typeface="Times New Roman" panose="02020603050405020304" pitchFamily="18" charset="0"/>
              </a:rPr>
              <a:t>Tổng hợp các voucher ăn uống hấp dẫn từ Foody, Hotdeal.  </a:t>
            </a:r>
          </a:p>
        </p:txBody>
      </p:sp>
      <p:pic>
        <p:nvPicPr>
          <p:cNvPr id="6" name="Picture 5">
            <a:extLst>
              <a:ext uri="{FF2B5EF4-FFF2-40B4-BE49-F238E27FC236}">
                <a16:creationId xmlns:a16="http://schemas.microsoft.com/office/drawing/2014/main" id="{890D255D-3E48-4E3C-A7CB-B819A281EDE5}"/>
              </a:ext>
            </a:extLst>
          </p:cNvPr>
          <p:cNvPicPr/>
          <p:nvPr/>
        </p:nvPicPr>
        <p:blipFill>
          <a:blip r:embed="rId3"/>
          <a:stretch>
            <a:fillRect/>
          </a:stretch>
        </p:blipFill>
        <p:spPr bwMode="auto">
          <a:xfrm>
            <a:off x="6836899" y="1257304"/>
            <a:ext cx="2013187" cy="51558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80066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689771"/>
            <a:ext cx="8229600" cy="727800"/>
          </a:xfrm>
          <a:prstGeom prst="rect">
            <a:avLst/>
          </a:prstGeom>
        </p:spPr>
        <p:txBody>
          <a:bodyPr wrap="square" lIns="91425" tIns="91425" rIns="91425" bIns="91425" anchor="t" anchorCtr="0">
            <a:noAutofit/>
          </a:bodyPr>
          <a:lstStyle/>
          <a:p>
            <a:pPr lvl="0" algn="ctr">
              <a:spcBef>
                <a:spcPts val="0"/>
              </a:spcBef>
              <a:buNone/>
            </a:pPr>
            <a:r>
              <a:rPr lang="en-GB" err="1">
                <a:latin typeface="Times New Roman" panose="02020603050405020304" pitchFamily="18" charset="0"/>
                <a:cs typeface="Times New Roman" panose="02020603050405020304" pitchFamily="18" charset="0"/>
              </a:rPr>
              <a:t>Nội</a:t>
            </a:r>
            <a:r>
              <a:rPr lang="en-GB">
                <a:latin typeface="Times New Roman" panose="02020603050405020304" pitchFamily="18" charset="0"/>
                <a:cs typeface="Times New Roman" panose="02020603050405020304" pitchFamily="18" charset="0"/>
              </a:rPr>
              <a:t> dung </a:t>
            </a:r>
            <a:r>
              <a:rPr lang="en-GB" err="1">
                <a:latin typeface="Times New Roman" panose="02020603050405020304" pitchFamily="18" charset="0"/>
                <a:cs typeface="Times New Roman" panose="02020603050405020304" pitchFamily="18" charset="0"/>
              </a:rPr>
              <a:t>chính</a:t>
            </a:r>
            <a:br>
              <a:rPr lang="en-GB">
                <a:latin typeface="Times New Roman" panose="02020603050405020304" pitchFamily="18" charset="0"/>
                <a:cs typeface="Times New Roman" panose="02020603050405020304" pitchFamily="18" charset="0"/>
              </a:rPr>
            </a:br>
            <a:br>
              <a:rPr lang="en-GB">
                <a:latin typeface="Times New Roman" panose="02020603050405020304" pitchFamily="18" charset="0"/>
                <a:cs typeface="Times New Roman" panose="02020603050405020304" pitchFamily="18" charset="0"/>
              </a:rPr>
            </a:br>
            <a:br>
              <a:rPr lang="en-GB"/>
            </a:br>
            <a:endParaRPr lang="en">
              <a:solidFill>
                <a:srgbClr val="DC143C"/>
              </a:solidFill>
            </a:endParaRPr>
          </a:p>
        </p:txBody>
      </p:sp>
      <p:sp>
        <p:nvSpPr>
          <p:cNvPr id="76" name="Shape 76"/>
          <p:cNvSpPr txBox="1">
            <a:spLocks noGrp="1"/>
          </p:cNvSpPr>
          <p:nvPr>
            <p:ph type="body" idx="1"/>
          </p:nvPr>
        </p:nvSpPr>
        <p:spPr>
          <a:xfrm>
            <a:off x="506437" y="1769013"/>
            <a:ext cx="8229600" cy="4967700"/>
          </a:xfrm>
          <a:prstGeom prst="rect">
            <a:avLst/>
          </a:prstGeom>
        </p:spPr>
        <p:txBody>
          <a:bodyPr wrap="square" lIns="91425" tIns="91425" rIns="91425" bIns="91425" anchor="t" anchorCtr="0">
            <a:noAutofit/>
          </a:bodyPr>
          <a:lstStyle/>
          <a:p>
            <a:pPr marL="514350" indent="-514350">
              <a:buFont typeface="+mj-lt"/>
              <a:buAutoNum type="arabicPeriod"/>
            </a:pPr>
            <a:r>
              <a:rPr lang="en-US" sz="3600" b="1" err="1">
                <a:solidFill>
                  <a:srgbClr val="FF0000"/>
                </a:solidFill>
                <a:latin typeface="Times New Roman" panose="02020603050405020304" pitchFamily="18" charset="0"/>
                <a:cs typeface="Times New Roman" panose="02020603050405020304" pitchFamily="18" charset="0"/>
              </a:rPr>
              <a:t>Giới</a:t>
            </a:r>
            <a:r>
              <a:rPr lang="en-US" sz="3600" b="1">
                <a:solidFill>
                  <a:srgbClr val="FF0000"/>
                </a:solidFill>
                <a:latin typeface="Times New Roman" panose="02020603050405020304" pitchFamily="18" charset="0"/>
                <a:cs typeface="Times New Roman" panose="02020603050405020304" pitchFamily="18" charset="0"/>
              </a:rPr>
              <a:t> </a:t>
            </a:r>
            <a:r>
              <a:rPr lang="en-US" sz="3600" b="1" err="1">
                <a:solidFill>
                  <a:srgbClr val="FF0000"/>
                </a:solidFill>
                <a:latin typeface="Times New Roman" panose="02020603050405020304" pitchFamily="18" charset="0"/>
                <a:cs typeface="Times New Roman" panose="02020603050405020304" pitchFamily="18" charset="0"/>
              </a:rPr>
              <a:t>thiệu</a:t>
            </a:r>
            <a:r>
              <a:rPr lang="en-US" sz="3600" b="1">
                <a:solidFill>
                  <a:srgbClr val="FF0000"/>
                </a:solidFill>
                <a:latin typeface="Times New Roman" panose="02020603050405020304" pitchFamily="18" charset="0"/>
                <a:cs typeface="Times New Roman" panose="02020603050405020304" pitchFamily="18" charset="0"/>
              </a:rPr>
              <a:t> </a:t>
            </a:r>
            <a:r>
              <a:rPr lang="en-US" sz="3600" b="1" err="1">
                <a:solidFill>
                  <a:srgbClr val="FF0000"/>
                </a:solidFill>
                <a:latin typeface="Times New Roman" panose="02020603050405020304" pitchFamily="18" charset="0"/>
                <a:cs typeface="Times New Roman" panose="02020603050405020304" pitchFamily="18" charset="0"/>
              </a:rPr>
              <a:t>tổng</a:t>
            </a:r>
            <a:r>
              <a:rPr lang="en-US" sz="3600" b="1">
                <a:solidFill>
                  <a:srgbClr val="FF0000"/>
                </a:solidFill>
                <a:latin typeface="Times New Roman" panose="02020603050405020304" pitchFamily="18" charset="0"/>
                <a:cs typeface="Times New Roman" panose="02020603050405020304" pitchFamily="18" charset="0"/>
              </a:rPr>
              <a:t> </a:t>
            </a:r>
            <a:r>
              <a:rPr lang="en-US" sz="3600" b="1" err="1">
                <a:solidFill>
                  <a:srgbClr val="FF0000"/>
                </a:solidFill>
                <a:latin typeface="Times New Roman" panose="02020603050405020304" pitchFamily="18" charset="0"/>
                <a:cs typeface="Times New Roman" panose="02020603050405020304" pitchFamily="18" charset="0"/>
              </a:rPr>
              <a:t>quan</a:t>
            </a:r>
            <a:endParaRPr lang="en-US" sz="3600" b="1">
              <a:solidFill>
                <a:srgbClr val="FF0000"/>
              </a:solidFill>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a:solidFill>
                  <a:schemeClr val="bg1"/>
                </a:solidFill>
                <a:latin typeface="Times New Roman" panose="02020603050405020304" pitchFamily="18" charset="0"/>
                <a:cs typeface="Times New Roman" panose="02020603050405020304" pitchFamily="18" charset="0"/>
              </a:rPr>
              <a:t>C</a:t>
            </a:r>
            <a:r>
              <a:rPr lang="vi-VN" sz="3600">
                <a:solidFill>
                  <a:schemeClr val="bg1"/>
                </a:solidFill>
                <a:latin typeface="Times New Roman" panose="02020603050405020304" pitchFamily="18" charset="0"/>
                <a:cs typeface="Times New Roman" panose="02020603050405020304" pitchFamily="18" charset="0"/>
              </a:rPr>
              <a:t>ơ</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sở</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lý</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thuyết</a:t>
            </a:r>
            <a:endParaRPr lang="en-US" sz="3600">
              <a:solidFill>
                <a:schemeClr val="bg1"/>
              </a:solidFill>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Tổng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quan</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ch</a:t>
            </a:r>
            <a:r>
              <a:rPr lang="vi-VN" sz="3600">
                <a:latin typeface="Times New Roman" panose="02020603050405020304" pitchFamily="18" charset="0"/>
                <a:cs typeface="Times New Roman" panose="02020603050405020304" pitchFamily="18" charset="0"/>
              </a:rPr>
              <a:t>ư</a:t>
            </a:r>
            <a:r>
              <a:rPr lang="en-US" sz="3600" err="1">
                <a:latin typeface="Times New Roman" panose="02020603050405020304" pitchFamily="18" charset="0"/>
                <a:cs typeface="Times New Roman" panose="02020603050405020304" pitchFamily="18" charset="0"/>
              </a:rPr>
              <a:t>ơng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trình</a:t>
            </a:r>
            <a:endParaRPr lang="en-US"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Phân</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tích</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thiết</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kế</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hệ</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thống</a:t>
            </a:r>
            <a:endParaRPr lang="en-US"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Kết</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quả</a:t>
            </a:r>
            <a:endParaRPr lang="en-US"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Kết</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luận</a:t>
            </a:r>
            <a:r>
              <a:rPr lang="en-US" sz="3600">
                <a:latin typeface="Times New Roman" panose="02020603050405020304" pitchFamily="18" charset="0"/>
                <a:cs typeface="Times New Roman" panose="02020603050405020304" pitchFamily="18" charset="0"/>
              </a:rPr>
              <a:t> &amp; h</a:t>
            </a:r>
            <a:r>
              <a:rPr lang="vi-VN" sz="3600">
                <a:latin typeface="Times New Roman" panose="02020603050405020304" pitchFamily="18" charset="0"/>
                <a:cs typeface="Times New Roman" panose="02020603050405020304" pitchFamily="18" charset="0"/>
              </a:rPr>
              <a:t>ư</a:t>
            </a:r>
            <a:r>
              <a:rPr lang="en-US" sz="3600" err="1">
                <a:latin typeface="Times New Roman" panose="02020603050405020304" pitchFamily="18" charset="0"/>
                <a:cs typeface="Times New Roman" panose="02020603050405020304" pitchFamily="18" charset="0"/>
              </a:rPr>
              <a:t>ớng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phát</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triển</a:t>
            </a:r>
            <a:endParaRPr lang="en-US"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Tài</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liệu</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tham</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khảo</a:t>
            </a:r>
            <a:endParaRPr lang="en-US" sz="3600">
              <a:latin typeface="Times New Roman" panose="02020603050405020304" pitchFamily="18" charset="0"/>
              <a:cs typeface="Times New Roman" panose="02020603050405020304" pitchFamily="18" charset="0"/>
            </a:endParaRPr>
          </a:p>
          <a:p>
            <a:pPr lvl="0" rtl="0">
              <a:spcBef>
                <a:spcPts val="0"/>
              </a:spcBef>
              <a:buNone/>
            </a:pPr>
            <a:endParaRPr sz="3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8753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689771"/>
            <a:ext cx="8229600" cy="727800"/>
          </a:xfrm>
          <a:prstGeom prst="rect">
            <a:avLst/>
          </a:prstGeom>
        </p:spPr>
        <p:txBody>
          <a:bodyPr wrap="square" lIns="91425" tIns="91425" rIns="91425" bIns="91425" anchor="t" anchorCtr="0">
            <a:noAutofit/>
          </a:bodyPr>
          <a:lstStyle/>
          <a:p>
            <a:pPr lvl="0" algn="ctr">
              <a:spcBef>
                <a:spcPts val="0"/>
              </a:spcBef>
              <a:buNone/>
            </a:pPr>
            <a:r>
              <a:rPr lang="en-GB" err="1">
                <a:latin typeface="Times New Roman" panose="02020603050405020304" pitchFamily="18" charset="0"/>
                <a:cs typeface="Times New Roman" panose="02020603050405020304" pitchFamily="18" charset="0"/>
              </a:rPr>
              <a:t>Nội</a:t>
            </a:r>
            <a:r>
              <a:rPr lang="en-GB">
                <a:latin typeface="Times New Roman" panose="02020603050405020304" pitchFamily="18" charset="0"/>
                <a:cs typeface="Times New Roman" panose="02020603050405020304" pitchFamily="18" charset="0"/>
              </a:rPr>
              <a:t> dung </a:t>
            </a:r>
            <a:r>
              <a:rPr lang="en-GB" err="1">
                <a:latin typeface="Times New Roman" panose="02020603050405020304" pitchFamily="18" charset="0"/>
                <a:cs typeface="Times New Roman" panose="02020603050405020304" pitchFamily="18" charset="0"/>
              </a:rPr>
              <a:t>chính</a:t>
            </a:r>
            <a:br>
              <a:rPr lang="en-GB">
                <a:latin typeface="Times New Roman" panose="02020603050405020304" pitchFamily="18" charset="0"/>
                <a:cs typeface="Times New Roman" panose="02020603050405020304" pitchFamily="18" charset="0"/>
              </a:rPr>
            </a:br>
            <a:br>
              <a:rPr lang="en-GB">
                <a:latin typeface="Times New Roman" panose="02020603050405020304" pitchFamily="18" charset="0"/>
                <a:cs typeface="Times New Roman" panose="02020603050405020304" pitchFamily="18" charset="0"/>
              </a:rPr>
            </a:br>
            <a:br>
              <a:rPr lang="en-GB"/>
            </a:br>
            <a:endParaRPr lang="en">
              <a:solidFill>
                <a:srgbClr val="DC143C"/>
              </a:solidFill>
            </a:endParaRPr>
          </a:p>
        </p:txBody>
      </p:sp>
      <p:sp>
        <p:nvSpPr>
          <p:cNvPr id="76" name="Shape 76"/>
          <p:cNvSpPr txBox="1">
            <a:spLocks noGrp="1"/>
          </p:cNvSpPr>
          <p:nvPr>
            <p:ph type="body" idx="1"/>
          </p:nvPr>
        </p:nvSpPr>
        <p:spPr>
          <a:xfrm>
            <a:off x="506437" y="1769013"/>
            <a:ext cx="8229600" cy="4967700"/>
          </a:xfrm>
          <a:prstGeom prst="rect">
            <a:avLst/>
          </a:prstGeom>
        </p:spPr>
        <p:txBody>
          <a:bodyPr wrap="square" lIns="91425" tIns="91425" rIns="91425" bIns="91425" anchor="t" anchorCtr="0">
            <a:noAutofit/>
          </a:bodyPr>
          <a:lstStyle/>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Giới</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thiệu</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tổng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quan</a:t>
            </a:r>
            <a:endParaRPr lang="en-US"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a:solidFill>
                  <a:schemeClr val="bg1"/>
                </a:solidFill>
                <a:latin typeface="Times New Roman" panose="02020603050405020304" pitchFamily="18" charset="0"/>
                <a:cs typeface="Times New Roman" panose="02020603050405020304" pitchFamily="18" charset="0"/>
              </a:rPr>
              <a:t>C</a:t>
            </a:r>
            <a:r>
              <a:rPr lang="vi-VN" sz="3600">
                <a:solidFill>
                  <a:schemeClr val="bg1"/>
                </a:solidFill>
                <a:latin typeface="Times New Roman" panose="02020603050405020304" pitchFamily="18" charset="0"/>
                <a:cs typeface="Times New Roman" panose="02020603050405020304" pitchFamily="18" charset="0"/>
              </a:rPr>
              <a:t>ơ</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sở</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lý</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thuyết</a:t>
            </a:r>
            <a:endParaRPr lang="en-US" sz="3600">
              <a:solidFill>
                <a:schemeClr val="bg1"/>
              </a:solidFill>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Tổng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quan</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ch</a:t>
            </a:r>
            <a:r>
              <a:rPr lang="vi-VN" sz="3600">
                <a:latin typeface="Times New Roman" panose="02020603050405020304" pitchFamily="18" charset="0"/>
                <a:cs typeface="Times New Roman" panose="02020603050405020304" pitchFamily="18" charset="0"/>
              </a:rPr>
              <a:t>ư</a:t>
            </a:r>
            <a:r>
              <a:rPr lang="en-US" sz="3600" err="1">
                <a:latin typeface="Times New Roman" panose="02020603050405020304" pitchFamily="18" charset="0"/>
                <a:cs typeface="Times New Roman" panose="02020603050405020304" pitchFamily="18" charset="0"/>
              </a:rPr>
              <a:t>ơng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trình</a:t>
            </a:r>
            <a:endParaRPr lang="en-US"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b="1" err="1">
                <a:solidFill>
                  <a:srgbClr val="FF0000"/>
                </a:solidFill>
                <a:latin typeface="Times New Roman" panose="02020603050405020304" pitchFamily="18" charset="0"/>
                <a:cs typeface="Times New Roman" panose="02020603050405020304" pitchFamily="18" charset="0"/>
              </a:rPr>
              <a:t>Phân</a:t>
            </a:r>
            <a:r>
              <a:rPr lang="en-US" sz="3600" b="1">
                <a:solidFill>
                  <a:srgbClr val="FF0000"/>
                </a:solidFill>
                <a:latin typeface="Times New Roman" panose="02020603050405020304" pitchFamily="18" charset="0"/>
                <a:cs typeface="Times New Roman" panose="02020603050405020304" pitchFamily="18" charset="0"/>
              </a:rPr>
              <a:t> </a:t>
            </a:r>
            <a:r>
              <a:rPr lang="en-US" sz="3600" b="1" err="1">
                <a:solidFill>
                  <a:srgbClr val="FF0000"/>
                </a:solidFill>
                <a:latin typeface="Times New Roman" panose="02020603050405020304" pitchFamily="18" charset="0"/>
                <a:cs typeface="Times New Roman" panose="02020603050405020304" pitchFamily="18" charset="0"/>
              </a:rPr>
              <a:t>tích</a:t>
            </a:r>
            <a:r>
              <a:rPr lang="en-US" sz="3600" b="1">
                <a:solidFill>
                  <a:srgbClr val="FF0000"/>
                </a:solidFill>
                <a:latin typeface="Times New Roman" panose="02020603050405020304" pitchFamily="18" charset="0"/>
                <a:cs typeface="Times New Roman" panose="02020603050405020304" pitchFamily="18" charset="0"/>
              </a:rPr>
              <a:t> </a:t>
            </a:r>
            <a:r>
              <a:rPr lang="en-US" sz="3600" b="1" err="1">
                <a:solidFill>
                  <a:srgbClr val="FF0000"/>
                </a:solidFill>
                <a:latin typeface="Times New Roman" panose="02020603050405020304" pitchFamily="18" charset="0"/>
                <a:cs typeface="Times New Roman" panose="02020603050405020304" pitchFamily="18" charset="0"/>
              </a:rPr>
              <a:t>thiết</a:t>
            </a:r>
            <a:r>
              <a:rPr lang="en-US" sz="3600" b="1">
                <a:solidFill>
                  <a:srgbClr val="FF0000"/>
                </a:solidFill>
                <a:latin typeface="Times New Roman" panose="02020603050405020304" pitchFamily="18" charset="0"/>
                <a:cs typeface="Times New Roman" panose="02020603050405020304" pitchFamily="18" charset="0"/>
              </a:rPr>
              <a:t> </a:t>
            </a:r>
            <a:r>
              <a:rPr lang="en-US" sz="3600" b="1" err="1">
                <a:solidFill>
                  <a:srgbClr val="FF0000"/>
                </a:solidFill>
                <a:latin typeface="Times New Roman" panose="02020603050405020304" pitchFamily="18" charset="0"/>
                <a:cs typeface="Times New Roman" panose="02020603050405020304" pitchFamily="18" charset="0"/>
              </a:rPr>
              <a:t>kế</a:t>
            </a:r>
            <a:r>
              <a:rPr lang="en-US" sz="3600" b="1">
                <a:solidFill>
                  <a:srgbClr val="FF0000"/>
                </a:solidFill>
                <a:latin typeface="Times New Roman" panose="02020603050405020304" pitchFamily="18" charset="0"/>
                <a:cs typeface="Times New Roman" panose="02020603050405020304" pitchFamily="18" charset="0"/>
              </a:rPr>
              <a:t> </a:t>
            </a:r>
            <a:r>
              <a:rPr lang="en-US" sz="3600" b="1" err="1">
                <a:solidFill>
                  <a:srgbClr val="FF0000"/>
                </a:solidFill>
                <a:latin typeface="Times New Roman" panose="02020603050405020304" pitchFamily="18" charset="0"/>
                <a:cs typeface="Times New Roman" panose="02020603050405020304" pitchFamily="18" charset="0"/>
              </a:rPr>
              <a:t>hệ</a:t>
            </a:r>
            <a:r>
              <a:rPr lang="en-US" sz="3600" b="1">
                <a:solidFill>
                  <a:srgbClr val="FF0000"/>
                </a:solidFill>
                <a:latin typeface="Times New Roman" panose="02020603050405020304" pitchFamily="18" charset="0"/>
                <a:cs typeface="Times New Roman" panose="02020603050405020304" pitchFamily="18" charset="0"/>
              </a:rPr>
              <a:t> </a:t>
            </a:r>
            <a:r>
              <a:rPr lang="en-US" sz="3600" b="1" err="1">
                <a:solidFill>
                  <a:srgbClr val="FF0000"/>
                </a:solidFill>
                <a:latin typeface="Times New Roman" panose="02020603050405020304" pitchFamily="18" charset="0"/>
                <a:cs typeface="Times New Roman" panose="02020603050405020304" pitchFamily="18" charset="0"/>
              </a:rPr>
              <a:t>thống</a:t>
            </a:r>
            <a:endParaRPr lang="en-US" sz="3600" b="1">
              <a:solidFill>
                <a:srgbClr val="FF0000"/>
              </a:solidFill>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Kết</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quả</a:t>
            </a:r>
            <a:endParaRPr lang="en-US"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Kết</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luận</a:t>
            </a:r>
            <a:r>
              <a:rPr lang="en-US" sz="3600">
                <a:latin typeface="Times New Roman" panose="02020603050405020304" pitchFamily="18" charset="0"/>
                <a:cs typeface="Times New Roman" panose="02020603050405020304" pitchFamily="18" charset="0"/>
              </a:rPr>
              <a:t> &amp; h</a:t>
            </a:r>
            <a:r>
              <a:rPr lang="vi-VN" sz="3600">
                <a:latin typeface="Times New Roman" panose="02020603050405020304" pitchFamily="18" charset="0"/>
                <a:cs typeface="Times New Roman" panose="02020603050405020304" pitchFamily="18" charset="0"/>
              </a:rPr>
              <a:t>ư</a:t>
            </a:r>
            <a:r>
              <a:rPr lang="en-US" sz="3600" err="1">
                <a:latin typeface="Times New Roman" panose="02020603050405020304" pitchFamily="18" charset="0"/>
                <a:cs typeface="Times New Roman" panose="02020603050405020304" pitchFamily="18" charset="0"/>
              </a:rPr>
              <a:t>ớng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phát</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triển</a:t>
            </a:r>
            <a:endParaRPr lang="en-US"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Tài</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liệu</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tham</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khảo</a:t>
            </a:r>
            <a:endParaRPr lang="en-US" sz="3600">
              <a:latin typeface="Times New Roman" panose="02020603050405020304" pitchFamily="18" charset="0"/>
              <a:cs typeface="Times New Roman" panose="02020603050405020304" pitchFamily="18" charset="0"/>
            </a:endParaRPr>
          </a:p>
          <a:p>
            <a:pPr lvl="0" rtl="0">
              <a:spcBef>
                <a:spcPts val="0"/>
              </a:spcBef>
              <a:buNone/>
            </a:pPr>
            <a:endParaRPr sz="3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943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689771"/>
            <a:ext cx="8229600" cy="727800"/>
          </a:xfrm>
          <a:prstGeom prst="rect">
            <a:avLst/>
          </a:prstGeom>
        </p:spPr>
        <p:txBody>
          <a:bodyPr wrap="square" lIns="91425" tIns="91425" rIns="91425" bIns="91425" anchor="t" anchorCtr="0">
            <a:noAutofit/>
          </a:bodyPr>
          <a:lstStyle/>
          <a:p>
            <a:pPr lvl="0">
              <a:spcBef>
                <a:spcPts val="0"/>
              </a:spcBef>
              <a:buNone/>
            </a:pPr>
            <a:r>
              <a:rPr lang="en-GB">
                <a:latin typeface="Times New Roman" panose="02020603050405020304" pitchFamily="18" charset="0"/>
                <a:cs typeface="Times New Roman" panose="02020603050405020304" pitchFamily="18" charset="0"/>
              </a:rPr>
              <a:t>4.1 </a:t>
            </a:r>
            <a:r>
              <a:rPr lang="en-GB" err="1">
                <a:latin typeface="Times New Roman" panose="02020603050405020304" pitchFamily="18" charset="0"/>
                <a:cs typeface="Times New Roman" panose="02020603050405020304" pitchFamily="18" charset="0"/>
              </a:rPr>
              <a:t>Sơ</a:t>
            </a:r>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đồ</a:t>
            </a:r>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phân</a:t>
            </a:r>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rã</a:t>
            </a:r>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ch</a:t>
            </a:r>
            <a:r>
              <a:rPr lang="en-US" err="1">
                <a:latin typeface="Times New Roman" panose="02020603050405020304" pitchFamily="18" charset="0"/>
                <a:cs typeface="Times New Roman" panose="02020603050405020304" pitchFamily="18" charset="0"/>
              </a:rPr>
              <a:t>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năng</a:t>
            </a:r>
            <a:br>
              <a:rPr lang="en-GB">
                <a:latin typeface="Times New Roman" panose="02020603050405020304" pitchFamily="18" charset="0"/>
                <a:cs typeface="Times New Roman" panose="02020603050405020304" pitchFamily="18" charset="0"/>
              </a:rPr>
            </a:br>
            <a:br>
              <a:rPr lang="en-GB"/>
            </a:br>
            <a:endParaRPr lang="en">
              <a:solidFill>
                <a:srgbClr val="DC143C"/>
              </a:solidFill>
            </a:endParaRPr>
          </a:p>
        </p:txBody>
      </p:sp>
      <p:sp>
        <p:nvSpPr>
          <p:cNvPr id="76" name="Shape 76"/>
          <p:cNvSpPr txBox="1">
            <a:spLocks noGrp="1"/>
          </p:cNvSpPr>
          <p:nvPr>
            <p:ph type="body" idx="1"/>
          </p:nvPr>
        </p:nvSpPr>
        <p:spPr>
          <a:xfrm>
            <a:off x="457200" y="1600200"/>
            <a:ext cx="8229600" cy="4967700"/>
          </a:xfrm>
          <a:prstGeom prst="rect">
            <a:avLst/>
          </a:prstGeom>
        </p:spPr>
        <p:txBody>
          <a:bodyPr wrap="square" lIns="91425" tIns="91425" rIns="91425" bIns="91425" anchor="t" anchorCtr="0">
            <a:noAutofit/>
          </a:bodyPr>
          <a:lstStyle/>
          <a:p>
            <a:pPr lvl="0" rtl="0">
              <a:spcBef>
                <a:spcPts val="0"/>
              </a:spcBef>
              <a:buNone/>
            </a:pPr>
            <a:endParaRPr/>
          </a:p>
        </p:txBody>
      </p:sp>
      <p:pic>
        <p:nvPicPr>
          <p:cNvPr id="4" name="Picture 3">
            <a:extLst>
              <a:ext uri="{FF2B5EF4-FFF2-40B4-BE49-F238E27FC236}">
                <a16:creationId xmlns:a16="http://schemas.microsoft.com/office/drawing/2014/main" id="{1524A15D-E86C-4656-9B11-4CE0FAFFF72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57200" y="1600200"/>
            <a:ext cx="8229600" cy="4939443"/>
          </a:xfrm>
          <a:prstGeom prst="rect">
            <a:avLst/>
          </a:prstGeom>
        </p:spPr>
      </p:pic>
    </p:spTree>
    <p:extLst>
      <p:ext uri="{BB962C8B-B14F-4D97-AF65-F5344CB8AC3E}">
        <p14:creationId xmlns:p14="http://schemas.microsoft.com/office/powerpoint/2010/main" val="512196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689771"/>
            <a:ext cx="8229600" cy="727800"/>
          </a:xfrm>
          <a:prstGeom prst="rect">
            <a:avLst/>
          </a:prstGeom>
        </p:spPr>
        <p:txBody>
          <a:bodyPr wrap="square" lIns="91425" tIns="91425" rIns="91425" bIns="91425" anchor="t" anchorCtr="0">
            <a:noAutofit/>
          </a:bodyPr>
          <a:lstStyle/>
          <a:p>
            <a:pPr lvl="0">
              <a:spcBef>
                <a:spcPts val="0"/>
              </a:spcBef>
              <a:buNone/>
            </a:pPr>
            <a:r>
              <a:rPr lang="en-GB">
                <a:latin typeface="Times New Roman" panose="02020603050405020304" pitchFamily="18" charset="0"/>
                <a:cs typeface="Times New Roman" panose="02020603050405020304" pitchFamily="18" charset="0"/>
              </a:rPr>
              <a:t>4.2 </a:t>
            </a:r>
            <a:r>
              <a:rPr lang="en-GB" err="1">
                <a:latin typeface="Times New Roman" panose="02020603050405020304" pitchFamily="18" charset="0"/>
                <a:cs typeface="Times New Roman" panose="02020603050405020304" pitchFamily="18" charset="0"/>
              </a:rPr>
              <a:t>Mô</a:t>
            </a:r>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hình</a:t>
            </a:r>
            <a:r>
              <a:rPr lang="en-GB">
                <a:latin typeface="Times New Roman" panose="02020603050405020304" pitchFamily="18" charset="0"/>
                <a:cs typeface="Times New Roman" panose="02020603050405020304" pitchFamily="18" charset="0"/>
              </a:rPr>
              <a:t> use-case</a:t>
            </a:r>
            <a:br>
              <a:rPr lang="en-GB">
                <a:latin typeface="Times New Roman" panose="02020603050405020304" pitchFamily="18" charset="0"/>
                <a:cs typeface="Times New Roman" panose="02020603050405020304" pitchFamily="18" charset="0"/>
              </a:rPr>
            </a:br>
            <a:br>
              <a:rPr lang="en-GB"/>
            </a:br>
            <a:endParaRPr lang="en">
              <a:solidFill>
                <a:srgbClr val="DC143C"/>
              </a:solidFill>
            </a:endParaRPr>
          </a:p>
        </p:txBody>
      </p:sp>
      <p:sp>
        <p:nvSpPr>
          <p:cNvPr id="76" name="Shape 76"/>
          <p:cNvSpPr txBox="1">
            <a:spLocks noGrp="1"/>
          </p:cNvSpPr>
          <p:nvPr>
            <p:ph type="body" idx="1"/>
          </p:nvPr>
        </p:nvSpPr>
        <p:spPr>
          <a:xfrm>
            <a:off x="457200" y="1600200"/>
            <a:ext cx="8229600" cy="4967700"/>
          </a:xfrm>
          <a:prstGeom prst="rect">
            <a:avLst/>
          </a:prstGeom>
        </p:spPr>
        <p:txBody>
          <a:bodyPr wrap="square" lIns="91425" tIns="91425" rIns="91425" bIns="91425" anchor="t" anchorCtr="0">
            <a:noAutofit/>
          </a:bodyPr>
          <a:lstStyle/>
          <a:p>
            <a:pPr marL="457200" lvl="0" indent="-457200" rtl="0">
              <a:spcBef>
                <a:spcPts val="0"/>
              </a:spcBef>
              <a:buFontTx/>
              <a:buChar char="-"/>
            </a:pPr>
            <a:endParaRPr/>
          </a:p>
        </p:txBody>
      </p:sp>
      <p:pic>
        <p:nvPicPr>
          <p:cNvPr id="4" name="Picture 3">
            <a:extLst>
              <a:ext uri="{FF2B5EF4-FFF2-40B4-BE49-F238E27FC236}">
                <a16:creationId xmlns:a16="http://schemas.microsoft.com/office/drawing/2014/main" id="{1B454586-9F73-4020-958D-D6DA8D0A871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57200" y="1600200"/>
            <a:ext cx="8229600" cy="4967700"/>
          </a:xfrm>
          <a:prstGeom prst="rect">
            <a:avLst/>
          </a:prstGeom>
        </p:spPr>
      </p:pic>
    </p:spTree>
    <p:extLst>
      <p:ext uri="{BB962C8B-B14F-4D97-AF65-F5344CB8AC3E}">
        <p14:creationId xmlns:p14="http://schemas.microsoft.com/office/powerpoint/2010/main" val="2168317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689771"/>
            <a:ext cx="8229600" cy="727800"/>
          </a:xfrm>
          <a:prstGeom prst="rect">
            <a:avLst/>
          </a:prstGeom>
        </p:spPr>
        <p:txBody>
          <a:bodyPr wrap="square" lIns="91425" tIns="91425" rIns="91425" bIns="91425" anchor="t" anchorCtr="0">
            <a:noAutofit/>
          </a:bodyPr>
          <a:lstStyle/>
          <a:p>
            <a:pPr lvl="0">
              <a:spcBef>
                <a:spcPts val="0"/>
              </a:spcBef>
              <a:buNone/>
            </a:pPr>
            <a:r>
              <a:rPr lang="en-GB">
                <a:latin typeface="Times New Roman" panose="02020603050405020304" pitchFamily="18" charset="0"/>
                <a:cs typeface="Times New Roman" panose="02020603050405020304" pitchFamily="18" charset="0"/>
              </a:rPr>
              <a:t>4.3 </a:t>
            </a:r>
            <a:r>
              <a:rPr lang="en-GB" err="1">
                <a:latin typeface="Times New Roman" panose="02020603050405020304" pitchFamily="18" charset="0"/>
                <a:cs typeface="Times New Roman" panose="02020603050405020304" pitchFamily="18" charset="0"/>
              </a:rPr>
              <a:t>Kiến</a:t>
            </a:r>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trúc</a:t>
            </a:r>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hệ</a:t>
            </a:r>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thống</a:t>
            </a:r>
            <a:br>
              <a:rPr lang="en-GB">
                <a:latin typeface="Times New Roman" panose="02020603050405020304" pitchFamily="18" charset="0"/>
                <a:cs typeface="Times New Roman" panose="02020603050405020304" pitchFamily="18" charset="0"/>
              </a:rPr>
            </a:br>
            <a:br>
              <a:rPr lang="en-GB"/>
            </a:br>
            <a:endParaRPr lang="en">
              <a:solidFill>
                <a:srgbClr val="DC143C"/>
              </a:solidFill>
            </a:endParaRPr>
          </a:p>
        </p:txBody>
      </p:sp>
      <p:pic>
        <p:nvPicPr>
          <p:cNvPr id="4" name="Picture 3">
            <a:extLst>
              <a:ext uri="{FF2B5EF4-FFF2-40B4-BE49-F238E27FC236}">
                <a16:creationId xmlns:a16="http://schemas.microsoft.com/office/drawing/2014/main" id="{63D1AED7-BBC7-4CB5-83F7-8FE1592A1EB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97877" y="2289517"/>
            <a:ext cx="8088923" cy="2968283"/>
          </a:xfrm>
          <a:prstGeom prst="rect">
            <a:avLst/>
          </a:prstGeom>
        </p:spPr>
      </p:pic>
    </p:spTree>
    <p:extLst>
      <p:ext uri="{BB962C8B-B14F-4D97-AF65-F5344CB8AC3E}">
        <p14:creationId xmlns:p14="http://schemas.microsoft.com/office/powerpoint/2010/main" val="3165504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689771"/>
            <a:ext cx="8229600" cy="727800"/>
          </a:xfrm>
          <a:prstGeom prst="rect">
            <a:avLst/>
          </a:prstGeom>
        </p:spPr>
        <p:txBody>
          <a:bodyPr wrap="square" lIns="91425" tIns="91425" rIns="91425" bIns="91425" anchor="t" anchorCtr="0">
            <a:noAutofit/>
          </a:bodyPr>
          <a:lstStyle/>
          <a:p>
            <a:pPr lvl="0" algn="ctr">
              <a:spcBef>
                <a:spcPts val="0"/>
              </a:spcBef>
              <a:buNone/>
            </a:pPr>
            <a:r>
              <a:rPr lang="en-GB" err="1">
                <a:latin typeface="Times New Roman" panose="02020603050405020304" pitchFamily="18" charset="0"/>
                <a:cs typeface="Times New Roman" panose="02020603050405020304" pitchFamily="18" charset="0"/>
              </a:rPr>
              <a:t>Nội</a:t>
            </a:r>
            <a:r>
              <a:rPr lang="en-GB">
                <a:latin typeface="Times New Roman" panose="02020603050405020304" pitchFamily="18" charset="0"/>
                <a:cs typeface="Times New Roman" panose="02020603050405020304" pitchFamily="18" charset="0"/>
              </a:rPr>
              <a:t> dung </a:t>
            </a:r>
            <a:r>
              <a:rPr lang="en-GB" err="1">
                <a:latin typeface="Times New Roman" panose="02020603050405020304" pitchFamily="18" charset="0"/>
                <a:cs typeface="Times New Roman" panose="02020603050405020304" pitchFamily="18" charset="0"/>
              </a:rPr>
              <a:t>chính</a:t>
            </a:r>
            <a:br>
              <a:rPr lang="en-GB">
                <a:latin typeface="Times New Roman" panose="02020603050405020304" pitchFamily="18" charset="0"/>
                <a:cs typeface="Times New Roman" panose="02020603050405020304" pitchFamily="18" charset="0"/>
              </a:rPr>
            </a:br>
            <a:br>
              <a:rPr lang="en-GB">
                <a:latin typeface="Times New Roman" panose="02020603050405020304" pitchFamily="18" charset="0"/>
                <a:cs typeface="Times New Roman" panose="02020603050405020304" pitchFamily="18" charset="0"/>
              </a:rPr>
            </a:br>
            <a:br>
              <a:rPr lang="en-GB"/>
            </a:br>
            <a:endParaRPr lang="en">
              <a:solidFill>
                <a:srgbClr val="DC143C"/>
              </a:solidFill>
            </a:endParaRPr>
          </a:p>
        </p:txBody>
      </p:sp>
      <p:sp>
        <p:nvSpPr>
          <p:cNvPr id="76" name="Shape 76"/>
          <p:cNvSpPr txBox="1">
            <a:spLocks noGrp="1"/>
          </p:cNvSpPr>
          <p:nvPr>
            <p:ph type="body" idx="1"/>
          </p:nvPr>
        </p:nvSpPr>
        <p:spPr>
          <a:xfrm>
            <a:off x="506437" y="1769013"/>
            <a:ext cx="8229600" cy="4967700"/>
          </a:xfrm>
          <a:prstGeom prst="rect">
            <a:avLst/>
          </a:prstGeom>
        </p:spPr>
        <p:txBody>
          <a:bodyPr wrap="square" lIns="91425" tIns="91425" rIns="91425" bIns="91425" anchor="t" anchorCtr="0">
            <a:noAutofit/>
          </a:bodyPr>
          <a:lstStyle/>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Giới</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thiệu</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tổng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quan</a:t>
            </a:r>
            <a:endParaRPr lang="en-US"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a:solidFill>
                  <a:schemeClr val="bg1"/>
                </a:solidFill>
                <a:latin typeface="Times New Roman" panose="02020603050405020304" pitchFamily="18" charset="0"/>
                <a:cs typeface="Times New Roman" panose="02020603050405020304" pitchFamily="18" charset="0"/>
              </a:rPr>
              <a:t>C</a:t>
            </a:r>
            <a:r>
              <a:rPr lang="vi-VN" sz="3600">
                <a:solidFill>
                  <a:schemeClr val="bg1"/>
                </a:solidFill>
                <a:latin typeface="Times New Roman" panose="02020603050405020304" pitchFamily="18" charset="0"/>
                <a:cs typeface="Times New Roman" panose="02020603050405020304" pitchFamily="18" charset="0"/>
              </a:rPr>
              <a:t>ơ</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sở</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lý</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thuyết</a:t>
            </a:r>
            <a:endParaRPr lang="en-US" sz="3600">
              <a:solidFill>
                <a:schemeClr val="bg1"/>
              </a:solidFill>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Tổng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quan</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ch</a:t>
            </a:r>
            <a:r>
              <a:rPr lang="vi-VN" sz="3600">
                <a:latin typeface="Times New Roman" panose="02020603050405020304" pitchFamily="18" charset="0"/>
                <a:cs typeface="Times New Roman" panose="02020603050405020304" pitchFamily="18" charset="0"/>
              </a:rPr>
              <a:t>ư</a:t>
            </a:r>
            <a:r>
              <a:rPr lang="en-US" sz="3600" err="1">
                <a:latin typeface="Times New Roman" panose="02020603050405020304" pitchFamily="18" charset="0"/>
                <a:cs typeface="Times New Roman" panose="02020603050405020304" pitchFamily="18" charset="0"/>
              </a:rPr>
              <a:t>ơng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trình</a:t>
            </a:r>
            <a:endParaRPr lang="en-US"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Phân</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tích</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thiết</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kế</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hệ</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thống</a:t>
            </a:r>
            <a:endParaRPr lang="en-US"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b="1" err="1">
                <a:solidFill>
                  <a:srgbClr val="FF0000"/>
                </a:solidFill>
                <a:latin typeface="Times New Roman" panose="02020603050405020304" pitchFamily="18" charset="0"/>
                <a:cs typeface="Times New Roman" panose="02020603050405020304" pitchFamily="18" charset="0"/>
              </a:rPr>
              <a:t>Kết</a:t>
            </a:r>
            <a:r>
              <a:rPr lang="en-US" sz="3600" b="1">
                <a:solidFill>
                  <a:srgbClr val="FF0000"/>
                </a:solidFill>
                <a:latin typeface="Times New Roman" panose="02020603050405020304" pitchFamily="18" charset="0"/>
                <a:cs typeface="Times New Roman" panose="02020603050405020304" pitchFamily="18" charset="0"/>
              </a:rPr>
              <a:t> </a:t>
            </a:r>
            <a:r>
              <a:rPr lang="en-US" sz="3600" b="1" err="1">
                <a:solidFill>
                  <a:srgbClr val="FF0000"/>
                </a:solidFill>
                <a:latin typeface="Times New Roman" panose="02020603050405020304" pitchFamily="18" charset="0"/>
                <a:cs typeface="Times New Roman" panose="02020603050405020304" pitchFamily="18" charset="0"/>
              </a:rPr>
              <a:t>quả</a:t>
            </a:r>
            <a:endParaRPr lang="en-US" sz="3600" b="1">
              <a:solidFill>
                <a:srgbClr val="FF0000"/>
              </a:solidFill>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Kết</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luận</a:t>
            </a:r>
            <a:r>
              <a:rPr lang="en-US" sz="3600">
                <a:latin typeface="Times New Roman" panose="02020603050405020304" pitchFamily="18" charset="0"/>
                <a:cs typeface="Times New Roman" panose="02020603050405020304" pitchFamily="18" charset="0"/>
              </a:rPr>
              <a:t> &amp; h</a:t>
            </a:r>
            <a:r>
              <a:rPr lang="vi-VN" sz="3600">
                <a:latin typeface="Times New Roman" panose="02020603050405020304" pitchFamily="18" charset="0"/>
                <a:cs typeface="Times New Roman" panose="02020603050405020304" pitchFamily="18" charset="0"/>
              </a:rPr>
              <a:t>ư</a:t>
            </a:r>
            <a:r>
              <a:rPr lang="en-US" sz="3600" err="1">
                <a:latin typeface="Times New Roman" panose="02020603050405020304" pitchFamily="18" charset="0"/>
                <a:cs typeface="Times New Roman" panose="02020603050405020304" pitchFamily="18" charset="0"/>
              </a:rPr>
              <a:t>ớng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phát</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triển</a:t>
            </a:r>
            <a:endParaRPr lang="en-US"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Tài</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liệu</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tham</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khảo</a:t>
            </a:r>
            <a:endParaRPr lang="en-US" sz="3600">
              <a:latin typeface="Times New Roman" panose="02020603050405020304" pitchFamily="18" charset="0"/>
              <a:cs typeface="Times New Roman" panose="02020603050405020304" pitchFamily="18" charset="0"/>
            </a:endParaRPr>
          </a:p>
          <a:p>
            <a:pPr lvl="0" rtl="0">
              <a:spcBef>
                <a:spcPts val="0"/>
              </a:spcBef>
              <a:buNone/>
            </a:pPr>
            <a:endParaRPr sz="3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891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p:nvPr/>
        </p:nvSpPr>
        <p:spPr>
          <a:xfrm>
            <a:off x="4572000" y="509954"/>
            <a:ext cx="3094892" cy="5838092"/>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no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endParaRPr/>
          </a:p>
        </p:txBody>
      </p:sp>
      <p:sp>
        <p:nvSpPr>
          <p:cNvPr id="130" name="Shape 130"/>
          <p:cNvSpPr txBox="1">
            <a:spLocks noGrp="1"/>
          </p:cNvSpPr>
          <p:nvPr>
            <p:ph type="body" idx="4294967295"/>
          </p:nvPr>
        </p:nvSpPr>
        <p:spPr>
          <a:xfrm>
            <a:off x="498236" y="857250"/>
            <a:ext cx="3468854" cy="5143500"/>
          </a:xfrm>
          <a:prstGeom prst="rect">
            <a:avLst/>
          </a:prstGeom>
        </p:spPr>
        <p:txBody>
          <a:bodyPr wrap="square" lIns="91425" tIns="91425" rIns="91425" bIns="91425" anchor="ctr" anchorCtr="0">
            <a:noAutofit/>
          </a:bodyPr>
          <a:lstStyle/>
          <a:p>
            <a:pPr>
              <a:spcBef>
                <a:spcPts val="0"/>
              </a:spcBef>
              <a:buNone/>
            </a:pPr>
            <a:r>
              <a:rPr lang="en-GB" sz="3600">
                <a:solidFill>
                  <a:srgbClr val="DC143C"/>
                </a:solidFill>
                <a:highlight>
                  <a:srgbClr val="B0E0E6"/>
                </a:highlight>
                <a:latin typeface="Times New Roman" panose="02020603050405020304" pitchFamily="18" charset="0"/>
                <a:ea typeface="Nixie One"/>
                <a:cs typeface="Times New Roman" panose="02020603050405020304" pitchFamily="18" charset="0"/>
                <a:sym typeface="Nixie One"/>
              </a:rPr>
              <a:t>5.1 Giao diện Trang chủ</a:t>
            </a:r>
            <a:endParaRPr lang="en" sz="3600">
              <a:solidFill>
                <a:srgbClr val="222222"/>
              </a:solidFill>
              <a:highlight>
                <a:srgbClr val="B0E0E6"/>
              </a:highlight>
              <a:latin typeface="Times New Roman" panose="02020603050405020304" pitchFamily="18" charset="0"/>
              <a:ea typeface="Nixie One"/>
              <a:cs typeface="Times New Roman" panose="02020603050405020304" pitchFamily="18" charset="0"/>
              <a:sym typeface="Nixie One"/>
            </a:endParaRPr>
          </a:p>
        </p:txBody>
      </p:sp>
      <p:sp>
        <p:nvSpPr>
          <p:cNvPr id="131" name="Shape 131"/>
          <p:cNvSpPr/>
          <p:nvPr/>
        </p:nvSpPr>
        <p:spPr>
          <a:xfrm>
            <a:off x="4717906" y="998807"/>
            <a:ext cx="2822377" cy="4670473"/>
          </a:xfrm>
          <a:prstGeom prst="rect">
            <a:avLst/>
          </a:prstGeom>
          <a:solidFill>
            <a:srgbClr val="161732">
              <a:alpha val="36540"/>
            </a:srgbClr>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algn="ctr"/>
            <a:r>
              <a:rPr lang="en" sz="1000">
                <a:solidFill>
                  <a:srgbClr val="FFFFFF"/>
                </a:solidFill>
                <a:latin typeface="Montserrat"/>
                <a:ea typeface="Montserrat"/>
                <a:cs typeface="Montserrat"/>
                <a:sym typeface="Montserrat"/>
              </a:rPr>
              <a:t>Place your screenshot here</a:t>
            </a:r>
          </a:p>
        </p:txBody>
      </p:sp>
      <p:pic>
        <p:nvPicPr>
          <p:cNvPr id="3" name="Picture 2">
            <a:extLst>
              <a:ext uri="{FF2B5EF4-FFF2-40B4-BE49-F238E27FC236}">
                <a16:creationId xmlns:a16="http://schemas.microsoft.com/office/drawing/2014/main" id="{4C2E936C-A7D3-4FF4-96E5-BDAE7C304871}"/>
              </a:ext>
            </a:extLst>
          </p:cNvPr>
          <p:cNvPicPr>
            <a:picLocks noChangeAspect="1"/>
          </p:cNvPicPr>
          <p:nvPr/>
        </p:nvPicPr>
        <p:blipFill>
          <a:blip r:embed="rId3"/>
          <a:stretch>
            <a:fillRect/>
          </a:stretch>
        </p:blipFill>
        <p:spPr>
          <a:xfrm>
            <a:off x="4717906" y="1048043"/>
            <a:ext cx="2822376" cy="4572000"/>
          </a:xfrm>
          <a:prstGeom prst="rect">
            <a:avLst/>
          </a:prstGeom>
        </p:spPr>
      </p:pic>
    </p:spTree>
    <p:extLst>
      <p:ext uri="{BB962C8B-B14F-4D97-AF65-F5344CB8AC3E}">
        <p14:creationId xmlns:p14="http://schemas.microsoft.com/office/powerpoint/2010/main" val="3493532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p:nvPr/>
        </p:nvSpPr>
        <p:spPr>
          <a:xfrm>
            <a:off x="4572000" y="509954"/>
            <a:ext cx="3094892" cy="5838092"/>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no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endParaRPr/>
          </a:p>
        </p:txBody>
      </p:sp>
      <p:sp>
        <p:nvSpPr>
          <p:cNvPr id="130" name="Shape 130"/>
          <p:cNvSpPr txBox="1">
            <a:spLocks noGrp="1"/>
          </p:cNvSpPr>
          <p:nvPr>
            <p:ph type="body" idx="4294967295"/>
          </p:nvPr>
        </p:nvSpPr>
        <p:spPr>
          <a:xfrm>
            <a:off x="498235" y="857250"/>
            <a:ext cx="3679869" cy="5143500"/>
          </a:xfrm>
          <a:prstGeom prst="rect">
            <a:avLst/>
          </a:prstGeom>
        </p:spPr>
        <p:txBody>
          <a:bodyPr wrap="square" lIns="91425" tIns="91425" rIns="91425" bIns="91425" anchor="ctr" anchorCtr="0">
            <a:noAutofit/>
          </a:bodyPr>
          <a:lstStyle/>
          <a:p>
            <a:pPr>
              <a:spcBef>
                <a:spcPts val="0"/>
              </a:spcBef>
              <a:buNone/>
            </a:pPr>
            <a:r>
              <a:rPr lang="en-GB" sz="3600">
                <a:solidFill>
                  <a:srgbClr val="DC143C"/>
                </a:solidFill>
                <a:highlight>
                  <a:srgbClr val="B0E0E6"/>
                </a:highlight>
                <a:latin typeface="Times New Roman" panose="02020603050405020304" pitchFamily="18" charset="0"/>
                <a:ea typeface="Nixie One"/>
                <a:cs typeface="Times New Roman" panose="02020603050405020304" pitchFamily="18" charset="0"/>
                <a:sym typeface="Nixie One"/>
              </a:rPr>
              <a:t>5.2 Giao diện Trang cá nhân</a:t>
            </a:r>
            <a:endParaRPr lang="en" sz="3600">
              <a:solidFill>
                <a:srgbClr val="222222"/>
              </a:solidFill>
              <a:highlight>
                <a:srgbClr val="B0E0E6"/>
              </a:highlight>
              <a:latin typeface="Times New Roman" panose="02020603050405020304" pitchFamily="18" charset="0"/>
              <a:ea typeface="Nixie One"/>
              <a:cs typeface="Times New Roman" panose="02020603050405020304" pitchFamily="18" charset="0"/>
              <a:sym typeface="Nixie One"/>
            </a:endParaRPr>
          </a:p>
        </p:txBody>
      </p:sp>
      <p:sp>
        <p:nvSpPr>
          <p:cNvPr id="131" name="Shape 131"/>
          <p:cNvSpPr/>
          <p:nvPr/>
        </p:nvSpPr>
        <p:spPr>
          <a:xfrm>
            <a:off x="4717906" y="998807"/>
            <a:ext cx="2822377" cy="4670473"/>
          </a:xfrm>
          <a:prstGeom prst="rect">
            <a:avLst/>
          </a:prstGeom>
          <a:solidFill>
            <a:srgbClr val="161732">
              <a:alpha val="36540"/>
            </a:srgbClr>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algn="ctr"/>
            <a:r>
              <a:rPr lang="en" sz="1000">
                <a:solidFill>
                  <a:srgbClr val="FFFFFF"/>
                </a:solidFill>
                <a:latin typeface="Montserrat"/>
                <a:ea typeface="Montserrat"/>
                <a:cs typeface="Montserrat"/>
                <a:sym typeface="Montserrat"/>
              </a:rPr>
              <a:t>Place your screenshot here</a:t>
            </a:r>
          </a:p>
        </p:txBody>
      </p:sp>
      <p:pic>
        <p:nvPicPr>
          <p:cNvPr id="3" name="Picture 2">
            <a:extLst>
              <a:ext uri="{FF2B5EF4-FFF2-40B4-BE49-F238E27FC236}">
                <a16:creationId xmlns:a16="http://schemas.microsoft.com/office/drawing/2014/main" id="{F0D8CCC5-D137-430D-BC4A-BF0DE2A51886}"/>
              </a:ext>
            </a:extLst>
          </p:cNvPr>
          <p:cNvPicPr>
            <a:picLocks noChangeAspect="1"/>
          </p:cNvPicPr>
          <p:nvPr/>
        </p:nvPicPr>
        <p:blipFill>
          <a:blip r:embed="rId3"/>
          <a:stretch>
            <a:fillRect/>
          </a:stretch>
        </p:blipFill>
        <p:spPr>
          <a:xfrm>
            <a:off x="4735287" y="998807"/>
            <a:ext cx="2804996" cy="4670473"/>
          </a:xfrm>
          <a:prstGeom prst="rect">
            <a:avLst/>
          </a:prstGeom>
        </p:spPr>
      </p:pic>
    </p:spTree>
    <p:extLst>
      <p:ext uri="{BB962C8B-B14F-4D97-AF65-F5344CB8AC3E}">
        <p14:creationId xmlns:p14="http://schemas.microsoft.com/office/powerpoint/2010/main" val="340971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p:nvPr/>
        </p:nvSpPr>
        <p:spPr>
          <a:xfrm>
            <a:off x="4572000" y="509954"/>
            <a:ext cx="3094892" cy="5838092"/>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no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endParaRPr/>
          </a:p>
        </p:txBody>
      </p:sp>
      <p:sp>
        <p:nvSpPr>
          <p:cNvPr id="130" name="Shape 130"/>
          <p:cNvSpPr txBox="1">
            <a:spLocks noGrp="1"/>
          </p:cNvSpPr>
          <p:nvPr>
            <p:ph type="body" idx="4294967295"/>
          </p:nvPr>
        </p:nvSpPr>
        <p:spPr>
          <a:xfrm>
            <a:off x="498236" y="857250"/>
            <a:ext cx="3468854" cy="5143500"/>
          </a:xfrm>
          <a:prstGeom prst="rect">
            <a:avLst/>
          </a:prstGeom>
        </p:spPr>
        <p:txBody>
          <a:bodyPr wrap="square" lIns="91425" tIns="91425" rIns="91425" bIns="91425" anchor="ctr" anchorCtr="0">
            <a:noAutofit/>
          </a:bodyPr>
          <a:lstStyle/>
          <a:p>
            <a:pPr>
              <a:spcBef>
                <a:spcPts val="0"/>
              </a:spcBef>
              <a:buNone/>
            </a:pPr>
            <a:r>
              <a:rPr lang="en-GB" sz="3600">
                <a:solidFill>
                  <a:srgbClr val="DC143C"/>
                </a:solidFill>
                <a:highlight>
                  <a:srgbClr val="B0E0E6"/>
                </a:highlight>
                <a:latin typeface="Times New Roman" panose="02020603050405020304" pitchFamily="18" charset="0"/>
                <a:ea typeface="Nixie One"/>
                <a:cs typeface="Times New Roman" panose="02020603050405020304" pitchFamily="18" charset="0"/>
                <a:sym typeface="Nixie One"/>
              </a:rPr>
              <a:t>5.3 Giao diện Chi tiết bài viết</a:t>
            </a:r>
            <a:endParaRPr lang="en" sz="3600">
              <a:solidFill>
                <a:srgbClr val="222222"/>
              </a:solidFill>
              <a:highlight>
                <a:srgbClr val="B0E0E6"/>
              </a:highlight>
              <a:latin typeface="Times New Roman" panose="02020603050405020304" pitchFamily="18" charset="0"/>
              <a:ea typeface="Nixie One"/>
              <a:cs typeface="Times New Roman" panose="02020603050405020304" pitchFamily="18" charset="0"/>
              <a:sym typeface="Nixie One"/>
            </a:endParaRPr>
          </a:p>
        </p:txBody>
      </p:sp>
      <p:sp>
        <p:nvSpPr>
          <p:cNvPr id="131" name="Shape 131"/>
          <p:cNvSpPr/>
          <p:nvPr/>
        </p:nvSpPr>
        <p:spPr>
          <a:xfrm>
            <a:off x="4717906" y="998807"/>
            <a:ext cx="2822377" cy="4670473"/>
          </a:xfrm>
          <a:prstGeom prst="rect">
            <a:avLst/>
          </a:prstGeom>
          <a:solidFill>
            <a:srgbClr val="161732">
              <a:alpha val="36540"/>
            </a:srgbClr>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algn="ctr"/>
            <a:r>
              <a:rPr lang="en" sz="1000">
                <a:solidFill>
                  <a:srgbClr val="FFFFFF"/>
                </a:solidFill>
                <a:latin typeface="Montserrat"/>
                <a:ea typeface="Montserrat"/>
                <a:cs typeface="Montserrat"/>
                <a:sym typeface="Montserrat"/>
              </a:rPr>
              <a:t>Place your screenshot here</a:t>
            </a:r>
          </a:p>
        </p:txBody>
      </p:sp>
      <p:pic>
        <p:nvPicPr>
          <p:cNvPr id="5" name="Picture 4">
            <a:extLst>
              <a:ext uri="{FF2B5EF4-FFF2-40B4-BE49-F238E27FC236}">
                <a16:creationId xmlns:a16="http://schemas.microsoft.com/office/drawing/2014/main" id="{E62F12D7-54FF-4D3F-A7CB-33E051171ADA}"/>
              </a:ext>
            </a:extLst>
          </p:cNvPr>
          <p:cNvPicPr>
            <a:picLocks noChangeAspect="1"/>
          </p:cNvPicPr>
          <p:nvPr/>
        </p:nvPicPr>
        <p:blipFill>
          <a:blip r:embed="rId3"/>
          <a:stretch>
            <a:fillRect/>
          </a:stretch>
        </p:blipFill>
        <p:spPr>
          <a:xfrm>
            <a:off x="4717906" y="998807"/>
            <a:ext cx="2822377" cy="4663440"/>
          </a:xfrm>
          <a:prstGeom prst="rect">
            <a:avLst/>
          </a:prstGeom>
        </p:spPr>
      </p:pic>
    </p:spTree>
    <p:extLst>
      <p:ext uri="{BB962C8B-B14F-4D97-AF65-F5344CB8AC3E}">
        <p14:creationId xmlns:p14="http://schemas.microsoft.com/office/powerpoint/2010/main" val="1488167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p:nvPr/>
        </p:nvSpPr>
        <p:spPr>
          <a:xfrm>
            <a:off x="4572000" y="509954"/>
            <a:ext cx="3094892" cy="5838092"/>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no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endParaRPr/>
          </a:p>
        </p:txBody>
      </p:sp>
      <p:sp>
        <p:nvSpPr>
          <p:cNvPr id="130" name="Shape 130"/>
          <p:cNvSpPr txBox="1">
            <a:spLocks noGrp="1"/>
          </p:cNvSpPr>
          <p:nvPr>
            <p:ph type="body" idx="4294967295"/>
          </p:nvPr>
        </p:nvSpPr>
        <p:spPr>
          <a:xfrm>
            <a:off x="498236" y="857250"/>
            <a:ext cx="3468854" cy="5143500"/>
          </a:xfrm>
          <a:prstGeom prst="rect">
            <a:avLst/>
          </a:prstGeom>
        </p:spPr>
        <p:txBody>
          <a:bodyPr wrap="square" lIns="91425" tIns="91425" rIns="91425" bIns="91425" anchor="ctr" anchorCtr="0">
            <a:noAutofit/>
          </a:bodyPr>
          <a:lstStyle/>
          <a:p>
            <a:pPr>
              <a:spcBef>
                <a:spcPts val="0"/>
              </a:spcBef>
              <a:buNone/>
            </a:pPr>
            <a:r>
              <a:rPr lang="en-GB" sz="3600">
                <a:solidFill>
                  <a:srgbClr val="DC143C"/>
                </a:solidFill>
                <a:highlight>
                  <a:srgbClr val="B0E0E6"/>
                </a:highlight>
                <a:latin typeface="Times New Roman" panose="02020603050405020304" pitchFamily="18" charset="0"/>
                <a:ea typeface="Nixie One"/>
                <a:cs typeface="Times New Roman" panose="02020603050405020304" pitchFamily="18" charset="0"/>
                <a:sym typeface="Nixie One"/>
              </a:rPr>
              <a:t>5.4 Giao diện Chi tiết cuộc hẹn</a:t>
            </a:r>
            <a:endParaRPr lang="en" sz="3600">
              <a:solidFill>
                <a:srgbClr val="222222"/>
              </a:solidFill>
              <a:highlight>
                <a:srgbClr val="B0E0E6"/>
              </a:highlight>
              <a:latin typeface="Times New Roman" panose="02020603050405020304" pitchFamily="18" charset="0"/>
              <a:ea typeface="Nixie One"/>
              <a:cs typeface="Times New Roman" panose="02020603050405020304" pitchFamily="18" charset="0"/>
              <a:sym typeface="Nixie One"/>
            </a:endParaRPr>
          </a:p>
        </p:txBody>
      </p:sp>
      <p:sp>
        <p:nvSpPr>
          <p:cNvPr id="131" name="Shape 131"/>
          <p:cNvSpPr/>
          <p:nvPr/>
        </p:nvSpPr>
        <p:spPr>
          <a:xfrm>
            <a:off x="4717906" y="998807"/>
            <a:ext cx="2822377" cy="4670473"/>
          </a:xfrm>
          <a:prstGeom prst="rect">
            <a:avLst/>
          </a:prstGeom>
          <a:solidFill>
            <a:srgbClr val="161732">
              <a:alpha val="36540"/>
            </a:srgbClr>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algn="ctr"/>
            <a:r>
              <a:rPr lang="en" sz="1000">
                <a:solidFill>
                  <a:srgbClr val="FFFFFF"/>
                </a:solidFill>
                <a:latin typeface="Montserrat"/>
                <a:ea typeface="Montserrat"/>
                <a:cs typeface="Montserrat"/>
                <a:sym typeface="Montserrat"/>
              </a:rPr>
              <a:t>Place your screenshot here</a:t>
            </a:r>
          </a:p>
        </p:txBody>
      </p:sp>
      <p:pic>
        <p:nvPicPr>
          <p:cNvPr id="3" name="Picture 2">
            <a:extLst>
              <a:ext uri="{FF2B5EF4-FFF2-40B4-BE49-F238E27FC236}">
                <a16:creationId xmlns:a16="http://schemas.microsoft.com/office/drawing/2014/main" id="{6440D1FC-96EB-44EF-84F2-FF16F16D520B}"/>
              </a:ext>
            </a:extLst>
          </p:cNvPr>
          <p:cNvPicPr>
            <a:picLocks noChangeAspect="1"/>
          </p:cNvPicPr>
          <p:nvPr/>
        </p:nvPicPr>
        <p:blipFill>
          <a:blip r:embed="rId3"/>
          <a:stretch>
            <a:fillRect/>
          </a:stretch>
        </p:blipFill>
        <p:spPr>
          <a:xfrm>
            <a:off x="4717906" y="998806"/>
            <a:ext cx="2822377" cy="4670473"/>
          </a:xfrm>
          <a:prstGeom prst="rect">
            <a:avLst/>
          </a:prstGeom>
        </p:spPr>
      </p:pic>
    </p:spTree>
    <p:extLst>
      <p:ext uri="{BB962C8B-B14F-4D97-AF65-F5344CB8AC3E}">
        <p14:creationId xmlns:p14="http://schemas.microsoft.com/office/powerpoint/2010/main" val="2409276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p:nvPr/>
        </p:nvSpPr>
        <p:spPr>
          <a:xfrm>
            <a:off x="4572000" y="509954"/>
            <a:ext cx="3094892" cy="5838092"/>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no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endParaRPr/>
          </a:p>
        </p:txBody>
      </p:sp>
      <p:sp>
        <p:nvSpPr>
          <p:cNvPr id="130" name="Shape 130"/>
          <p:cNvSpPr txBox="1">
            <a:spLocks noGrp="1"/>
          </p:cNvSpPr>
          <p:nvPr>
            <p:ph type="body" idx="4294967295"/>
          </p:nvPr>
        </p:nvSpPr>
        <p:spPr>
          <a:xfrm>
            <a:off x="498236" y="857250"/>
            <a:ext cx="3468854" cy="5143500"/>
          </a:xfrm>
          <a:prstGeom prst="rect">
            <a:avLst/>
          </a:prstGeom>
        </p:spPr>
        <p:txBody>
          <a:bodyPr wrap="square" lIns="91425" tIns="91425" rIns="91425" bIns="91425" anchor="ctr" anchorCtr="0">
            <a:noAutofit/>
          </a:bodyPr>
          <a:lstStyle/>
          <a:p>
            <a:pPr>
              <a:spcBef>
                <a:spcPts val="0"/>
              </a:spcBef>
              <a:buNone/>
            </a:pPr>
            <a:r>
              <a:rPr lang="en-GB" sz="3600">
                <a:solidFill>
                  <a:srgbClr val="DC143C"/>
                </a:solidFill>
                <a:highlight>
                  <a:srgbClr val="B0E0E6"/>
                </a:highlight>
                <a:latin typeface="Times New Roman" panose="02020603050405020304" pitchFamily="18" charset="0"/>
                <a:ea typeface="Nixie One"/>
                <a:cs typeface="Times New Roman" panose="02020603050405020304" pitchFamily="18" charset="0"/>
                <a:sym typeface="Nixie One"/>
              </a:rPr>
              <a:t>5.5 Giao diện Tìm kiếm nhanh</a:t>
            </a:r>
            <a:endParaRPr lang="en" sz="3600">
              <a:solidFill>
                <a:srgbClr val="222222"/>
              </a:solidFill>
              <a:highlight>
                <a:srgbClr val="B0E0E6"/>
              </a:highlight>
              <a:latin typeface="Times New Roman" panose="02020603050405020304" pitchFamily="18" charset="0"/>
              <a:ea typeface="Nixie One"/>
              <a:cs typeface="Times New Roman" panose="02020603050405020304" pitchFamily="18" charset="0"/>
              <a:sym typeface="Nixie One"/>
            </a:endParaRPr>
          </a:p>
        </p:txBody>
      </p:sp>
      <p:sp>
        <p:nvSpPr>
          <p:cNvPr id="131" name="Shape 131"/>
          <p:cNvSpPr/>
          <p:nvPr/>
        </p:nvSpPr>
        <p:spPr>
          <a:xfrm>
            <a:off x="4717906" y="998807"/>
            <a:ext cx="2822377" cy="4670473"/>
          </a:xfrm>
          <a:prstGeom prst="rect">
            <a:avLst/>
          </a:prstGeom>
          <a:solidFill>
            <a:srgbClr val="161732">
              <a:alpha val="36540"/>
            </a:srgbClr>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algn="ctr"/>
            <a:r>
              <a:rPr lang="en" sz="1000">
                <a:solidFill>
                  <a:srgbClr val="FFFFFF"/>
                </a:solidFill>
                <a:latin typeface="Montserrat"/>
                <a:ea typeface="Montserrat"/>
                <a:cs typeface="Montserrat"/>
                <a:sym typeface="Montserrat"/>
              </a:rPr>
              <a:t>Place your screenshot here</a:t>
            </a:r>
          </a:p>
        </p:txBody>
      </p:sp>
      <p:pic>
        <p:nvPicPr>
          <p:cNvPr id="5" name="Picture 4">
            <a:extLst>
              <a:ext uri="{FF2B5EF4-FFF2-40B4-BE49-F238E27FC236}">
                <a16:creationId xmlns:a16="http://schemas.microsoft.com/office/drawing/2014/main" id="{06A7AE6C-CF21-4BFF-9CFC-DAF9AB05F4E4}"/>
              </a:ext>
            </a:extLst>
          </p:cNvPr>
          <p:cNvPicPr>
            <a:picLocks noChangeAspect="1"/>
          </p:cNvPicPr>
          <p:nvPr/>
        </p:nvPicPr>
        <p:blipFill>
          <a:blip r:embed="rId3"/>
          <a:stretch>
            <a:fillRect/>
          </a:stretch>
        </p:blipFill>
        <p:spPr>
          <a:xfrm>
            <a:off x="4718958" y="1005840"/>
            <a:ext cx="2821325" cy="4663440"/>
          </a:xfrm>
          <a:prstGeom prst="rect">
            <a:avLst/>
          </a:prstGeom>
        </p:spPr>
      </p:pic>
    </p:spTree>
    <p:extLst>
      <p:ext uri="{BB962C8B-B14F-4D97-AF65-F5344CB8AC3E}">
        <p14:creationId xmlns:p14="http://schemas.microsoft.com/office/powerpoint/2010/main" val="951834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689771"/>
            <a:ext cx="8229600" cy="727800"/>
          </a:xfrm>
          <a:prstGeom prst="rect">
            <a:avLst/>
          </a:prstGeom>
        </p:spPr>
        <p:txBody>
          <a:bodyPr wrap="square" lIns="91425" tIns="91425" rIns="91425" bIns="91425" anchor="t" anchorCtr="0">
            <a:noAutofit/>
          </a:bodyPr>
          <a:lstStyle/>
          <a:p>
            <a:pPr lvl="0">
              <a:spcBef>
                <a:spcPts val="0"/>
              </a:spcBef>
              <a:buNone/>
            </a:pPr>
            <a:r>
              <a:rPr lang="en-GB">
                <a:latin typeface="Times New Roman" panose="02020603050405020304" pitchFamily="18" charset="0"/>
                <a:cs typeface="Times New Roman" panose="02020603050405020304" pitchFamily="18" charset="0"/>
              </a:rPr>
              <a:t>1.1 </a:t>
            </a:r>
            <a:r>
              <a:rPr lang="en-GB" err="1">
                <a:latin typeface="Times New Roman" panose="02020603050405020304" pitchFamily="18" charset="0"/>
                <a:cs typeface="Times New Roman" panose="02020603050405020304" pitchFamily="18" charset="0"/>
              </a:rPr>
              <a:t>Bài</a:t>
            </a:r>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toán</a:t>
            </a:r>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đặt</a:t>
            </a:r>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ra</a:t>
            </a:r>
            <a:br>
              <a:rPr lang="en-GB"/>
            </a:br>
            <a:endParaRPr lang="en">
              <a:solidFill>
                <a:srgbClr val="DC143C"/>
              </a:solidFill>
            </a:endParaRPr>
          </a:p>
        </p:txBody>
      </p:sp>
      <p:sp>
        <p:nvSpPr>
          <p:cNvPr id="76" name="Shape 76"/>
          <p:cNvSpPr txBox="1">
            <a:spLocks noGrp="1"/>
          </p:cNvSpPr>
          <p:nvPr>
            <p:ph type="body" idx="1"/>
          </p:nvPr>
        </p:nvSpPr>
        <p:spPr>
          <a:xfrm>
            <a:off x="457200" y="1600200"/>
            <a:ext cx="8229600" cy="4967700"/>
          </a:xfrm>
          <a:prstGeom prst="rect">
            <a:avLst/>
          </a:prstGeom>
        </p:spPr>
        <p:txBody>
          <a:bodyPr wrap="square" lIns="91425" tIns="91425" rIns="91425" bIns="91425" anchor="t" anchorCtr="0">
            <a:noAutofit/>
          </a:bodyPr>
          <a:lstStyle/>
          <a:p>
            <a:pPr marL="228600" lvl="0">
              <a:buNone/>
            </a:pP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Bạn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bận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rộn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công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việc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dẫn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bạn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ít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bạn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bè</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chung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niềm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đam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mê</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hoặc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không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thời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gian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tìm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bạn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đời</a:t>
            </a:r>
            <a:r>
              <a:rPr lang="en-US">
                <a:latin typeface="Times New Roman" panose="02020603050405020304" pitchFamily="18" charset="0"/>
                <a:cs typeface="Times New Roman" panose="02020603050405020304" pitchFamily="18" charset="0"/>
              </a:rPr>
              <a:t>.</a:t>
            </a:r>
          </a:p>
          <a:p>
            <a:pPr marL="228600" lvl="0">
              <a:buNone/>
            </a:pP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Quán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ăn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bạn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yêu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thích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Voucher </a:t>
            </a:r>
            <a:r>
              <a:rPr lang="en-US" err="1">
                <a:latin typeface="Times New Roman" panose="02020603050405020304" pitchFamily="18" charset="0"/>
                <a:cs typeface="Times New Roman" panose="02020603050405020304" pitchFamily="18" charset="0"/>
              </a:rPr>
              <a:t>hấp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dẫn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cặp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đôi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hoặc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nhóm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nhiều</a:t>
            </a:r>
            <a:r>
              <a:rPr lang="en-US">
                <a:latin typeface="Times New Roman" panose="02020603050405020304" pitchFamily="18" charset="0"/>
                <a:cs typeface="Times New Roman" panose="02020603050405020304" pitchFamily="18" charset="0"/>
              </a:rPr>
              <a:t> ng</a:t>
            </a:r>
            <a:r>
              <a:rPr lang="vi-VN">
                <a:latin typeface="Times New Roman" panose="02020603050405020304" pitchFamily="18" charset="0"/>
                <a:cs typeface="Times New Roman" panose="02020603050405020304" pitchFamily="18" charset="0"/>
              </a:rPr>
              <a:t>ư</a:t>
            </a:r>
            <a:r>
              <a:rPr lang="en-US">
                <a:latin typeface="Times New Roman" panose="02020603050405020304" pitchFamily="18" charset="0"/>
                <a:cs typeface="Times New Roman" panose="02020603050405020304" pitchFamily="18" charset="0"/>
              </a:rPr>
              <a:t>ời. </a:t>
            </a:r>
            <a:r>
              <a:rPr lang="en-US" err="1">
                <a:latin typeface="Times New Roman" panose="02020603050405020304" pitchFamily="18" charset="0"/>
                <a:cs typeface="Times New Roman" panose="02020603050405020304" pitchFamily="18" charset="0"/>
              </a:rPr>
              <a:t>Bạn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chỉ</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mình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thì</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làm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sao</a:t>
            </a:r>
            <a:r>
              <a:rPr lang="en-US">
                <a:latin typeface="Times New Roman" panose="02020603050405020304" pitchFamily="18" charset="0"/>
                <a:cs typeface="Times New Roman" panose="02020603050405020304" pitchFamily="18" charset="0"/>
              </a:rPr>
              <a:t>?.</a:t>
            </a:r>
            <a:endParaRPr lang="en">
              <a:latin typeface="Times New Roman" panose="02020603050405020304" pitchFamily="18" charset="0"/>
              <a:cs typeface="Times New Roman" panose="02020603050405020304" pitchFamily="18" charset="0"/>
            </a:endParaRPr>
          </a:p>
          <a:p>
            <a:pPr marL="228600" lvl="0" rtl="0">
              <a:spcBef>
                <a:spcPts val="0"/>
              </a:spcBef>
              <a:buNone/>
            </a:pP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Bài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toán</a:t>
            </a:r>
            <a:r>
              <a:rPr lang="en-US">
                <a:latin typeface="Times New Roman" panose="02020603050405020304" pitchFamily="18" charset="0"/>
                <a:cs typeface="Times New Roman" panose="02020603050405020304" pitchFamily="18" charset="0"/>
              </a:rPr>
              <a:t> Facebook + Foody = ???</a:t>
            </a:r>
          </a:p>
          <a:p>
            <a:pPr marL="228600" lvl="0" rtl="0">
              <a:spcBef>
                <a:spcPts val="0"/>
              </a:spcBef>
              <a:buNone/>
            </a:pPr>
            <a:endParaRPr>
              <a:latin typeface="Times New Roman" panose="02020603050405020304" pitchFamily="18" charset="0"/>
              <a:cs typeface="Times New Roman" panose="02020603050405020304" pitchFamily="18" charset="0"/>
            </a:endParaRPr>
          </a:p>
          <a:p>
            <a:pPr lvl="0">
              <a:spcBef>
                <a:spcPts val="0"/>
              </a:spcBef>
              <a:buNone/>
            </a:pPr>
            <a:r>
              <a:rPr lang="en-GB">
                <a:latin typeface="Times New Roman" panose="02020603050405020304" pitchFamily="18" charset="0"/>
                <a:cs typeface="Times New Roman" panose="02020603050405020304" pitchFamily="18" charset="0"/>
              </a:rPr>
              <a:t>-&gt; </a:t>
            </a:r>
            <a:r>
              <a:rPr lang="en-US">
                <a:latin typeface="Times New Roman" panose="02020603050405020304" pitchFamily="18" charset="0"/>
                <a:cs typeface="Times New Roman" panose="02020603050405020304" pitchFamily="18" charset="0"/>
              </a:rPr>
              <a:t>Cần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hệ</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thống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phép</a:t>
            </a:r>
            <a:r>
              <a:rPr lang="en-US">
                <a:latin typeface="Times New Roman" panose="02020603050405020304" pitchFamily="18" charset="0"/>
                <a:cs typeface="Times New Roman" panose="02020603050405020304" pitchFamily="18" charset="0"/>
              </a:rPr>
              <a:t> ng</a:t>
            </a:r>
            <a:r>
              <a:rPr lang="vi-VN">
                <a:latin typeface="Times New Roman" panose="02020603050405020304" pitchFamily="18" charset="0"/>
                <a:cs typeface="Times New Roman" panose="02020603050405020304" pitchFamily="18" charset="0"/>
              </a:rPr>
              <a:t>ư</a:t>
            </a:r>
            <a:r>
              <a:rPr lang="en-US">
                <a:latin typeface="Times New Roman" panose="02020603050405020304" pitchFamily="18" charset="0"/>
                <a:cs typeface="Times New Roman" panose="02020603050405020304" pitchFamily="18" charset="0"/>
              </a:rPr>
              <a:t>ời </a:t>
            </a:r>
            <a:r>
              <a:rPr lang="en-US" err="1">
                <a:latin typeface="Times New Roman" panose="02020603050405020304" pitchFamily="18" charset="0"/>
                <a:cs typeface="Times New Roman" panose="02020603050405020304" pitchFamily="18" charset="0"/>
              </a:rPr>
              <a:t>dùng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tìm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bạn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bè</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ăn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chung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phù</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hợp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nhất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nhanh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chóng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nhất</a:t>
            </a:r>
            <a:r>
              <a:rPr lang="en-US">
                <a:latin typeface="Times New Roman" panose="02020603050405020304" pitchFamily="18" charset="0"/>
                <a:cs typeface="Times New Roman" panose="02020603050405020304" pitchFamily="18" charset="0"/>
              </a:rPr>
              <a:t>.</a:t>
            </a:r>
            <a:endParaRPr lang="e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5017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p:nvPr/>
        </p:nvSpPr>
        <p:spPr>
          <a:xfrm>
            <a:off x="4572000" y="509954"/>
            <a:ext cx="3094892" cy="5838092"/>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no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endParaRPr/>
          </a:p>
        </p:txBody>
      </p:sp>
      <p:sp>
        <p:nvSpPr>
          <p:cNvPr id="130" name="Shape 130"/>
          <p:cNvSpPr txBox="1">
            <a:spLocks noGrp="1"/>
          </p:cNvSpPr>
          <p:nvPr>
            <p:ph type="body" idx="4294967295"/>
          </p:nvPr>
        </p:nvSpPr>
        <p:spPr>
          <a:xfrm>
            <a:off x="498236" y="857250"/>
            <a:ext cx="3468854" cy="5143500"/>
          </a:xfrm>
          <a:prstGeom prst="rect">
            <a:avLst/>
          </a:prstGeom>
        </p:spPr>
        <p:txBody>
          <a:bodyPr wrap="square" lIns="91425" tIns="91425" rIns="91425" bIns="91425" anchor="ctr" anchorCtr="0">
            <a:noAutofit/>
          </a:bodyPr>
          <a:lstStyle/>
          <a:p>
            <a:pPr>
              <a:spcBef>
                <a:spcPts val="0"/>
              </a:spcBef>
              <a:buNone/>
            </a:pPr>
            <a:r>
              <a:rPr lang="en-GB" sz="3600">
                <a:solidFill>
                  <a:srgbClr val="DC143C"/>
                </a:solidFill>
                <a:highlight>
                  <a:srgbClr val="B0E0E6"/>
                </a:highlight>
                <a:latin typeface="Times New Roman" panose="02020603050405020304" pitchFamily="18" charset="0"/>
                <a:ea typeface="Nixie One"/>
                <a:cs typeface="Times New Roman" panose="02020603050405020304" pitchFamily="18" charset="0"/>
                <a:sym typeface="Nixie One"/>
              </a:rPr>
              <a:t>5.6 Giao diện Danh sách Voucher</a:t>
            </a:r>
            <a:endParaRPr lang="en" sz="3600">
              <a:solidFill>
                <a:srgbClr val="222222"/>
              </a:solidFill>
              <a:highlight>
                <a:srgbClr val="B0E0E6"/>
              </a:highlight>
              <a:latin typeface="Times New Roman" panose="02020603050405020304" pitchFamily="18" charset="0"/>
              <a:ea typeface="Nixie One"/>
              <a:cs typeface="Times New Roman" panose="02020603050405020304" pitchFamily="18" charset="0"/>
              <a:sym typeface="Nixie One"/>
            </a:endParaRPr>
          </a:p>
        </p:txBody>
      </p:sp>
      <p:sp>
        <p:nvSpPr>
          <p:cNvPr id="131" name="Shape 131"/>
          <p:cNvSpPr/>
          <p:nvPr/>
        </p:nvSpPr>
        <p:spPr>
          <a:xfrm>
            <a:off x="4717906" y="998807"/>
            <a:ext cx="2822377" cy="4670473"/>
          </a:xfrm>
          <a:prstGeom prst="rect">
            <a:avLst/>
          </a:prstGeom>
          <a:solidFill>
            <a:srgbClr val="161732">
              <a:alpha val="36540"/>
            </a:srgbClr>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algn="ctr"/>
            <a:r>
              <a:rPr lang="en" sz="1000">
                <a:solidFill>
                  <a:srgbClr val="FFFFFF"/>
                </a:solidFill>
                <a:latin typeface="Montserrat"/>
                <a:ea typeface="Montserrat"/>
                <a:cs typeface="Montserrat"/>
                <a:sym typeface="Montserrat"/>
              </a:rPr>
              <a:t>Place your screenshot here</a:t>
            </a:r>
          </a:p>
        </p:txBody>
      </p:sp>
      <p:pic>
        <p:nvPicPr>
          <p:cNvPr id="3" name="Picture 2">
            <a:extLst>
              <a:ext uri="{FF2B5EF4-FFF2-40B4-BE49-F238E27FC236}">
                <a16:creationId xmlns:a16="http://schemas.microsoft.com/office/drawing/2014/main" id="{72B0E630-33F1-4C88-B81D-7B82225A33C0}"/>
              </a:ext>
            </a:extLst>
          </p:cNvPr>
          <p:cNvPicPr>
            <a:picLocks noChangeAspect="1"/>
          </p:cNvPicPr>
          <p:nvPr/>
        </p:nvPicPr>
        <p:blipFill>
          <a:blip r:embed="rId3"/>
          <a:stretch>
            <a:fillRect/>
          </a:stretch>
        </p:blipFill>
        <p:spPr>
          <a:xfrm>
            <a:off x="4717906" y="998807"/>
            <a:ext cx="2822377" cy="4663440"/>
          </a:xfrm>
          <a:prstGeom prst="rect">
            <a:avLst/>
          </a:prstGeom>
        </p:spPr>
      </p:pic>
    </p:spTree>
    <p:extLst>
      <p:ext uri="{BB962C8B-B14F-4D97-AF65-F5344CB8AC3E}">
        <p14:creationId xmlns:p14="http://schemas.microsoft.com/office/powerpoint/2010/main" val="1221967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p:nvPr/>
        </p:nvSpPr>
        <p:spPr>
          <a:xfrm>
            <a:off x="5796474" y="534740"/>
            <a:ext cx="3094892" cy="5838092"/>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no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endParaRPr/>
          </a:p>
        </p:txBody>
      </p:sp>
      <p:sp>
        <p:nvSpPr>
          <p:cNvPr id="130" name="Shape 130"/>
          <p:cNvSpPr txBox="1">
            <a:spLocks noGrp="1"/>
          </p:cNvSpPr>
          <p:nvPr>
            <p:ph type="body" idx="4294967295"/>
          </p:nvPr>
        </p:nvSpPr>
        <p:spPr>
          <a:xfrm>
            <a:off x="252634" y="2328705"/>
            <a:ext cx="1821095" cy="2200589"/>
          </a:xfrm>
          <a:prstGeom prst="rect">
            <a:avLst/>
          </a:prstGeom>
        </p:spPr>
        <p:txBody>
          <a:bodyPr wrap="square" lIns="91425" tIns="91425" rIns="91425" bIns="91425" anchor="ctr" anchorCtr="0">
            <a:noAutofit/>
          </a:bodyPr>
          <a:lstStyle/>
          <a:p>
            <a:pPr>
              <a:spcBef>
                <a:spcPts val="0"/>
              </a:spcBef>
              <a:buNone/>
            </a:pPr>
            <a:r>
              <a:rPr lang="en-GB" sz="3600">
                <a:solidFill>
                  <a:srgbClr val="DC143C"/>
                </a:solidFill>
                <a:highlight>
                  <a:srgbClr val="B0E0E6"/>
                </a:highlight>
                <a:latin typeface="Times New Roman" panose="02020603050405020304" pitchFamily="18" charset="0"/>
                <a:ea typeface="Nixie One"/>
                <a:cs typeface="Times New Roman" panose="02020603050405020304" pitchFamily="18" charset="0"/>
                <a:sym typeface="Nixie One"/>
              </a:rPr>
              <a:t>5.7 Giao diện Message</a:t>
            </a:r>
            <a:endParaRPr lang="en" sz="3600">
              <a:solidFill>
                <a:srgbClr val="222222"/>
              </a:solidFill>
              <a:highlight>
                <a:srgbClr val="B0E0E6"/>
              </a:highlight>
              <a:latin typeface="Times New Roman" panose="02020603050405020304" pitchFamily="18" charset="0"/>
              <a:ea typeface="Nixie One"/>
              <a:cs typeface="Times New Roman" panose="02020603050405020304" pitchFamily="18" charset="0"/>
              <a:sym typeface="Nixie One"/>
            </a:endParaRPr>
          </a:p>
        </p:txBody>
      </p:sp>
      <p:sp>
        <p:nvSpPr>
          <p:cNvPr id="131" name="Shape 131"/>
          <p:cNvSpPr/>
          <p:nvPr/>
        </p:nvSpPr>
        <p:spPr>
          <a:xfrm>
            <a:off x="5949060" y="1039670"/>
            <a:ext cx="2822377" cy="4670473"/>
          </a:xfrm>
          <a:prstGeom prst="rect">
            <a:avLst/>
          </a:prstGeom>
          <a:solidFill>
            <a:srgbClr val="161732">
              <a:alpha val="36540"/>
            </a:srgbClr>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algn="ctr"/>
            <a:r>
              <a:rPr lang="en" sz="1000">
                <a:solidFill>
                  <a:srgbClr val="FFFFFF"/>
                </a:solidFill>
                <a:latin typeface="Montserrat"/>
                <a:ea typeface="Montserrat"/>
                <a:cs typeface="Montserrat"/>
                <a:sym typeface="Montserrat"/>
              </a:rPr>
              <a:t>Place your screenshot here</a:t>
            </a:r>
          </a:p>
        </p:txBody>
      </p:sp>
      <p:sp>
        <p:nvSpPr>
          <p:cNvPr id="5" name="Shape 129">
            <a:extLst>
              <a:ext uri="{FF2B5EF4-FFF2-40B4-BE49-F238E27FC236}">
                <a16:creationId xmlns:a16="http://schemas.microsoft.com/office/drawing/2014/main" id="{A9ECA1D9-0EBF-4D31-B2D5-2E525C4875D7}"/>
              </a:ext>
            </a:extLst>
          </p:cNvPr>
          <p:cNvSpPr/>
          <p:nvPr/>
        </p:nvSpPr>
        <p:spPr>
          <a:xfrm>
            <a:off x="2238917" y="534740"/>
            <a:ext cx="3094892" cy="5838092"/>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no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endParaRPr/>
          </a:p>
        </p:txBody>
      </p:sp>
      <p:sp>
        <p:nvSpPr>
          <p:cNvPr id="6" name="Shape 131">
            <a:extLst>
              <a:ext uri="{FF2B5EF4-FFF2-40B4-BE49-F238E27FC236}">
                <a16:creationId xmlns:a16="http://schemas.microsoft.com/office/drawing/2014/main" id="{355BBBB2-EFAA-4B78-8252-D2681F573394}"/>
              </a:ext>
            </a:extLst>
          </p:cNvPr>
          <p:cNvSpPr/>
          <p:nvPr/>
        </p:nvSpPr>
        <p:spPr>
          <a:xfrm>
            <a:off x="2384823" y="1023593"/>
            <a:ext cx="2822377" cy="4670473"/>
          </a:xfrm>
          <a:prstGeom prst="rect">
            <a:avLst/>
          </a:prstGeom>
          <a:solidFill>
            <a:srgbClr val="161732">
              <a:alpha val="36540"/>
            </a:srgbClr>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algn="ctr"/>
            <a:r>
              <a:rPr lang="en" sz="1000">
                <a:solidFill>
                  <a:srgbClr val="FFFFFF"/>
                </a:solidFill>
                <a:latin typeface="Montserrat"/>
                <a:ea typeface="Montserrat"/>
                <a:cs typeface="Montserrat"/>
                <a:sym typeface="Montserrat"/>
              </a:rPr>
              <a:t>Place your screenshot here</a:t>
            </a:r>
          </a:p>
        </p:txBody>
      </p:sp>
      <p:pic>
        <p:nvPicPr>
          <p:cNvPr id="3" name="Picture 2">
            <a:extLst>
              <a:ext uri="{FF2B5EF4-FFF2-40B4-BE49-F238E27FC236}">
                <a16:creationId xmlns:a16="http://schemas.microsoft.com/office/drawing/2014/main" id="{7DB933D3-B2DA-47A4-A2F9-FBDFC5903F61}"/>
              </a:ext>
            </a:extLst>
          </p:cNvPr>
          <p:cNvPicPr>
            <a:picLocks noChangeAspect="1"/>
          </p:cNvPicPr>
          <p:nvPr/>
        </p:nvPicPr>
        <p:blipFill>
          <a:blip r:embed="rId3"/>
          <a:stretch>
            <a:fillRect/>
          </a:stretch>
        </p:blipFill>
        <p:spPr>
          <a:xfrm>
            <a:off x="2384823" y="1023593"/>
            <a:ext cx="2822377" cy="4663440"/>
          </a:xfrm>
          <a:prstGeom prst="rect">
            <a:avLst/>
          </a:prstGeom>
        </p:spPr>
      </p:pic>
      <p:pic>
        <p:nvPicPr>
          <p:cNvPr id="7" name="Picture 6">
            <a:extLst>
              <a:ext uri="{FF2B5EF4-FFF2-40B4-BE49-F238E27FC236}">
                <a16:creationId xmlns:a16="http://schemas.microsoft.com/office/drawing/2014/main" id="{1BE92388-B6FA-4E14-B5BD-77B37582DA1C}"/>
              </a:ext>
            </a:extLst>
          </p:cNvPr>
          <p:cNvPicPr>
            <a:picLocks noChangeAspect="1"/>
          </p:cNvPicPr>
          <p:nvPr/>
        </p:nvPicPr>
        <p:blipFill>
          <a:blip r:embed="rId4"/>
          <a:stretch>
            <a:fillRect/>
          </a:stretch>
        </p:blipFill>
        <p:spPr>
          <a:xfrm>
            <a:off x="5949060" y="1046703"/>
            <a:ext cx="2822377" cy="4663440"/>
          </a:xfrm>
          <a:prstGeom prst="rect">
            <a:avLst/>
          </a:prstGeom>
        </p:spPr>
      </p:pic>
    </p:spTree>
    <p:extLst>
      <p:ext uri="{BB962C8B-B14F-4D97-AF65-F5344CB8AC3E}">
        <p14:creationId xmlns:p14="http://schemas.microsoft.com/office/powerpoint/2010/main" val="2952374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689771"/>
            <a:ext cx="8229600" cy="727800"/>
          </a:xfrm>
          <a:prstGeom prst="rect">
            <a:avLst/>
          </a:prstGeom>
        </p:spPr>
        <p:txBody>
          <a:bodyPr wrap="square" lIns="91425" tIns="91425" rIns="91425" bIns="91425" anchor="t" anchorCtr="0">
            <a:noAutofit/>
          </a:bodyPr>
          <a:lstStyle/>
          <a:p>
            <a:pPr lvl="0" algn="ctr">
              <a:spcBef>
                <a:spcPts val="0"/>
              </a:spcBef>
              <a:buNone/>
            </a:pPr>
            <a:r>
              <a:rPr lang="en-GB" err="1">
                <a:latin typeface="Times New Roman" panose="02020603050405020304" pitchFamily="18" charset="0"/>
                <a:cs typeface="Times New Roman" panose="02020603050405020304" pitchFamily="18" charset="0"/>
              </a:rPr>
              <a:t>Nội</a:t>
            </a:r>
            <a:r>
              <a:rPr lang="en-GB">
                <a:latin typeface="Times New Roman" panose="02020603050405020304" pitchFamily="18" charset="0"/>
                <a:cs typeface="Times New Roman" panose="02020603050405020304" pitchFamily="18" charset="0"/>
              </a:rPr>
              <a:t> dung </a:t>
            </a:r>
            <a:r>
              <a:rPr lang="en-GB" err="1">
                <a:latin typeface="Times New Roman" panose="02020603050405020304" pitchFamily="18" charset="0"/>
                <a:cs typeface="Times New Roman" panose="02020603050405020304" pitchFamily="18" charset="0"/>
              </a:rPr>
              <a:t>chính</a:t>
            </a:r>
            <a:br>
              <a:rPr lang="en-GB">
                <a:latin typeface="Times New Roman" panose="02020603050405020304" pitchFamily="18" charset="0"/>
                <a:cs typeface="Times New Roman" panose="02020603050405020304" pitchFamily="18" charset="0"/>
              </a:rPr>
            </a:br>
            <a:br>
              <a:rPr lang="en-GB">
                <a:latin typeface="Times New Roman" panose="02020603050405020304" pitchFamily="18" charset="0"/>
                <a:cs typeface="Times New Roman" panose="02020603050405020304" pitchFamily="18" charset="0"/>
              </a:rPr>
            </a:br>
            <a:br>
              <a:rPr lang="en-GB"/>
            </a:br>
            <a:endParaRPr lang="en">
              <a:solidFill>
                <a:srgbClr val="DC143C"/>
              </a:solidFill>
            </a:endParaRPr>
          </a:p>
        </p:txBody>
      </p:sp>
      <p:sp>
        <p:nvSpPr>
          <p:cNvPr id="76" name="Shape 76"/>
          <p:cNvSpPr txBox="1">
            <a:spLocks noGrp="1"/>
          </p:cNvSpPr>
          <p:nvPr>
            <p:ph type="body" idx="1"/>
          </p:nvPr>
        </p:nvSpPr>
        <p:spPr>
          <a:xfrm>
            <a:off x="506437" y="1769013"/>
            <a:ext cx="8229600" cy="4967700"/>
          </a:xfrm>
          <a:prstGeom prst="rect">
            <a:avLst/>
          </a:prstGeom>
        </p:spPr>
        <p:txBody>
          <a:bodyPr wrap="square" lIns="91425" tIns="91425" rIns="91425" bIns="91425" anchor="t" anchorCtr="0">
            <a:noAutofit/>
          </a:bodyPr>
          <a:lstStyle/>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Giới</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thiệu</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tổng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quan</a:t>
            </a:r>
            <a:endParaRPr lang="en-US"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a:solidFill>
                  <a:schemeClr val="bg1"/>
                </a:solidFill>
                <a:latin typeface="Times New Roman" panose="02020603050405020304" pitchFamily="18" charset="0"/>
                <a:cs typeface="Times New Roman" panose="02020603050405020304" pitchFamily="18" charset="0"/>
              </a:rPr>
              <a:t>C</a:t>
            </a:r>
            <a:r>
              <a:rPr lang="vi-VN" sz="3600">
                <a:solidFill>
                  <a:schemeClr val="bg1"/>
                </a:solidFill>
                <a:latin typeface="Times New Roman" panose="02020603050405020304" pitchFamily="18" charset="0"/>
                <a:cs typeface="Times New Roman" panose="02020603050405020304" pitchFamily="18" charset="0"/>
              </a:rPr>
              <a:t>ơ</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sở</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lý</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thuyết</a:t>
            </a:r>
            <a:endParaRPr lang="en-US" sz="3600">
              <a:solidFill>
                <a:schemeClr val="bg1"/>
              </a:solidFill>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Tổng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quan</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ch</a:t>
            </a:r>
            <a:r>
              <a:rPr lang="vi-VN" sz="3600">
                <a:latin typeface="Times New Roman" panose="02020603050405020304" pitchFamily="18" charset="0"/>
                <a:cs typeface="Times New Roman" panose="02020603050405020304" pitchFamily="18" charset="0"/>
              </a:rPr>
              <a:t>ư</a:t>
            </a:r>
            <a:r>
              <a:rPr lang="en-US" sz="3600" err="1">
                <a:latin typeface="Times New Roman" panose="02020603050405020304" pitchFamily="18" charset="0"/>
                <a:cs typeface="Times New Roman" panose="02020603050405020304" pitchFamily="18" charset="0"/>
              </a:rPr>
              <a:t>ơng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trình</a:t>
            </a:r>
            <a:endParaRPr lang="en-US"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Phân</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tích</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thiết</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kế</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hệ</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thống</a:t>
            </a:r>
            <a:endParaRPr lang="en-US"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err="1">
                <a:solidFill>
                  <a:schemeClr val="bg1"/>
                </a:solidFill>
                <a:latin typeface="Times New Roman" panose="02020603050405020304" pitchFamily="18" charset="0"/>
                <a:cs typeface="Times New Roman" panose="02020603050405020304" pitchFamily="18" charset="0"/>
              </a:rPr>
              <a:t>Kết</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quả</a:t>
            </a:r>
            <a:endParaRPr lang="en-US" sz="3600">
              <a:solidFill>
                <a:schemeClr val="bg1"/>
              </a:solidFill>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b="1" err="1">
                <a:solidFill>
                  <a:srgbClr val="FF0000"/>
                </a:solidFill>
                <a:latin typeface="Times New Roman" panose="02020603050405020304" pitchFamily="18" charset="0"/>
                <a:cs typeface="Times New Roman" panose="02020603050405020304" pitchFamily="18" charset="0"/>
              </a:rPr>
              <a:t>Kết</a:t>
            </a:r>
            <a:r>
              <a:rPr lang="en-US" sz="3600" b="1">
                <a:solidFill>
                  <a:srgbClr val="FF0000"/>
                </a:solidFill>
                <a:latin typeface="Times New Roman" panose="02020603050405020304" pitchFamily="18" charset="0"/>
                <a:cs typeface="Times New Roman" panose="02020603050405020304" pitchFamily="18" charset="0"/>
              </a:rPr>
              <a:t> </a:t>
            </a:r>
            <a:r>
              <a:rPr lang="en-US" sz="3600" b="1" err="1">
                <a:solidFill>
                  <a:srgbClr val="FF0000"/>
                </a:solidFill>
                <a:latin typeface="Times New Roman" panose="02020603050405020304" pitchFamily="18" charset="0"/>
                <a:cs typeface="Times New Roman" panose="02020603050405020304" pitchFamily="18" charset="0"/>
              </a:rPr>
              <a:t>luận</a:t>
            </a:r>
            <a:r>
              <a:rPr lang="en-US" sz="3600" b="1">
                <a:solidFill>
                  <a:srgbClr val="FF0000"/>
                </a:solidFill>
                <a:latin typeface="Times New Roman" panose="02020603050405020304" pitchFamily="18" charset="0"/>
                <a:cs typeface="Times New Roman" panose="02020603050405020304" pitchFamily="18" charset="0"/>
              </a:rPr>
              <a:t> &amp; h</a:t>
            </a:r>
            <a:r>
              <a:rPr lang="vi-VN" sz="3600" b="1">
                <a:solidFill>
                  <a:srgbClr val="FF0000"/>
                </a:solidFill>
                <a:latin typeface="Times New Roman" panose="02020603050405020304" pitchFamily="18" charset="0"/>
                <a:cs typeface="Times New Roman" panose="02020603050405020304" pitchFamily="18" charset="0"/>
              </a:rPr>
              <a:t>ư</a:t>
            </a:r>
            <a:r>
              <a:rPr lang="en-US" sz="3600" b="1" err="1">
                <a:solidFill>
                  <a:srgbClr val="FF0000"/>
                </a:solidFill>
                <a:latin typeface="Times New Roman" panose="02020603050405020304" pitchFamily="18" charset="0"/>
                <a:cs typeface="Times New Roman" panose="02020603050405020304" pitchFamily="18" charset="0"/>
              </a:rPr>
              <a:t>ớng</a:t>
            </a:r>
            <a:r>
              <a:rPr lang="en-US" sz="3600" b="1">
                <a:solidFill>
                  <a:srgbClr val="FF0000"/>
                </a:solidFill>
                <a:latin typeface="Times New Roman" panose="02020603050405020304" pitchFamily="18" charset="0"/>
                <a:cs typeface="Times New Roman" panose="02020603050405020304" pitchFamily="18" charset="0"/>
              </a:rPr>
              <a:t> </a:t>
            </a:r>
            <a:r>
              <a:rPr lang="en-US" sz="3600" b="1" err="1">
                <a:solidFill>
                  <a:srgbClr val="FF0000"/>
                </a:solidFill>
                <a:latin typeface="Times New Roman" panose="02020603050405020304" pitchFamily="18" charset="0"/>
                <a:cs typeface="Times New Roman" panose="02020603050405020304" pitchFamily="18" charset="0"/>
              </a:rPr>
              <a:t>phát</a:t>
            </a:r>
            <a:r>
              <a:rPr lang="en-US" sz="3600" b="1">
                <a:solidFill>
                  <a:srgbClr val="FF0000"/>
                </a:solidFill>
                <a:latin typeface="Times New Roman" panose="02020603050405020304" pitchFamily="18" charset="0"/>
                <a:cs typeface="Times New Roman" panose="02020603050405020304" pitchFamily="18" charset="0"/>
              </a:rPr>
              <a:t> </a:t>
            </a:r>
            <a:r>
              <a:rPr lang="en-US" sz="3600" b="1" err="1">
                <a:solidFill>
                  <a:srgbClr val="FF0000"/>
                </a:solidFill>
                <a:latin typeface="Times New Roman" panose="02020603050405020304" pitchFamily="18" charset="0"/>
                <a:cs typeface="Times New Roman" panose="02020603050405020304" pitchFamily="18" charset="0"/>
              </a:rPr>
              <a:t>triển</a:t>
            </a:r>
            <a:endParaRPr lang="en-US" sz="3600" b="1">
              <a:solidFill>
                <a:srgbClr val="FF0000"/>
              </a:solidFill>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Tài</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liệu</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tham</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khảo</a:t>
            </a:r>
            <a:endParaRPr lang="en-US" sz="3600">
              <a:latin typeface="Times New Roman" panose="02020603050405020304" pitchFamily="18" charset="0"/>
              <a:cs typeface="Times New Roman" panose="02020603050405020304" pitchFamily="18" charset="0"/>
            </a:endParaRPr>
          </a:p>
          <a:p>
            <a:pPr lvl="0" rtl="0">
              <a:spcBef>
                <a:spcPts val="0"/>
              </a:spcBef>
              <a:buNone/>
            </a:pPr>
            <a:endParaRPr sz="3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46208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689771"/>
            <a:ext cx="8229600" cy="727800"/>
          </a:xfrm>
          <a:prstGeom prst="rect">
            <a:avLst/>
          </a:prstGeom>
        </p:spPr>
        <p:txBody>
          <a:bodyPr wrap="square" lIns="91425" tIns="91425" rIns="91425" bIns="91425" anchor="t" anchorCtr="0">
            <a:noAutofit/>
          </a:bodyPr>
          <a:lstStyle/>
          <a:p>
            <a:pPr lvl="0">
              <a:spcBef>
                <a:spcPts val="0"/>
              </a:spcBef>
              <a:buNone/>
            </a:pPr>
            <a:r>
              <a:rPr lang="en-GB">
                <a:latin typeface="Times New Roman" panose="02020603050405020304" pitchFamily="18" charset="0"/>
                <a:cs typeface="Times New Roman" panose="02020603050405020304" pitchFamily="18" charset="0"/>
              </a:rPr>
              <a:t>6.1 </a:t>
            </a:r>
            <a:r>
              <a:rPr lang="en-GB" err="1">
                <a:latin typeface="Times New Roman" panose="02020603050405020304" pitchFamily="18" charset="0"/>
                <a:cs typeface="Times New Roman" panose="02020603050405020304" pitchFamily="18" charset="0"/>
              </a:rPr>
              <a:t>Kết</a:t>
            </a:r>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luận</a:t>
            </a:r>
            <a:br>
              <a:rPr lang="en-GB">
                <a:latin typeface="Times New Roman" panose="02020603050405020304" pitchFamily="18" charset="0"/>
                <a:cs typeface="Times New Roman" panose="02020603050405020304" pitchFamily="18" charset="0"/>
              </a:rPr>
            </a:br>
            <a:br>
              <a:rPr lang="en-GB"/>
            </a:br>
            <a:endParaRPr lang="en">
              <a:solidFill>
                <a:srgbClr val="DC143C"/>
              </a:solidFill>
            </a:endParaRPr>
          </a:p>
        </p:txBody>
      </p:sp>
      <p:sp>
        <p:nvSpPr>
          <p:cNvPr id="76" name="Shape 76"/>
          <p:cNvSpPr txBox="1">
            <a:spLocks noGrp="1"/>
          </p:cNvSpPr>
          <p:nvPr>
            <p:ph type="body" idx="1"/>
          </p:nvPr>
        </p:nvSpPr>
        <p:spPr>
          <a:xfrm>
            <a:off x="457200" y="1600200"/>
            <a:ext cx="8229600" cy="4967700"/>
          </a:xfrm>
          <a:prstGeom prst="rect">
            <a:avLst/>
          </a:prstGeom>
        </p:spPr>
        <p:txBody>
          <a:bodyPr wrap="square" lIns="91425" tIns="91425" rIns="91425" bIns="91425" anchor="t" anchorCtr="0">
            <a:noAutofit/>
          </a:bodyPr>
          <a:lstStyle/>
          <a:p>
            <a:pPr marL="457200" lvl="0" indent="-457200" rtl="0">
              <a:spcBef>
                <a:spcPts val="0"/>
              </a:spcBef>
              <a:buFontTx/>
              <a:buChar char="-"/>
            </a:pPr>
            <a:r>
              <a:rPr lang="en-US" sz="3200" err="1">
                <a:latin typeface="Times New Roman" panose="02020603050405020304" pitchFamily="18" charset="0"/>
                <a:cs typeface="Times New Roman" panose="02020603050405020304" pitchFamily="18" charset="0"/>
              </a:rPr>
              <a:t>Xây</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dựng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thành</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công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ứng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dụng</a:t>
            </a:r>
            <a:r>
              <a:rPr lang="en-US" sz="3200">
                <a:latin typeface="Times New Roman" panose="02020603050405020304" pitchFamily="18" charset="0"/>
                <a:cs typeface="Times New Roman" panose="02020603050405020304" pitchFamily="18" charset="0"/>
              </a:rPr>
              <a:t> Yummy </a:t>
            </a:r>
            <a:r>
              <a:rPr lang="en-US" sz="3200" err="1">
                <a:latin typeface="Times New Roman" panose="02020603050405020304" pitchFamily="18" charset="0"/>
                <a:cs typeface="Times New Roman" panose="02020603050405020304" pitchFamily="18" charset="0"/>
              </a:rPr>
              <a:t>đáp</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ứng</a:t>
            </a:r>
            <a:r>
              <a:rPr lang="en-US" sz="3200">
                <a:latin typeface="Times New Roman" panose="02020603050405020304" pitchFamily="18" charset="0"/>
                <a:cs typeface="Times New Roman" panose="02020603050405020304" pitchFamily="18" charset="0"/>
              </a:rPr>
              <a:t> đ</a:t>
            </a:r>
            <a:r>
              <a:rPr lang="vi-VN" sz="3200">
                <a:latin typeface="Times New Roman" panose="02020603050405020304" pitchFamily="18" charset="0"/>
                <a:cs typeface="Times New Roman" panose="02020603050405020304" pitchFamily="18" charset="0"/>
              </a:rPr>
              <a:t>ư</a:t>
            </a:r>
            <a:r>
              <a:rPr lang="en-US" sz="3200" err="1">
                <a:latin typeface="Times New Roman" panose="02020603050405020304" pitchFamily="18" charset="0"/>
                <a:cs typeface="Times New Roman" panose="02020603050405020304" pitchFamily="18" charset="0"/>
              </a:rPr>
              <a:t>ợc</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bài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toán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đặt</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ra.</a:t>
            </a:r>
            <a:endParaRPr lang="en-US" sz="3200">
              <a:latin typeface="Times New Roman" panose="02020603050405020304" pitchFamily="18" charset="0"/>
              <a:cs typeface="Times New Roman" panose="02020603050405020304" pitchFamily="18" charset="0"/>
            </a:endParaRPr>
          </a:p>
          <a:p>
            <a:pPr marL="457200" lvl="0" indent="-457200" rtl="0">
              <a:spcBef>
                <a:spcPts val="0"/>
              </a:spcBef>
              <a:buFontTx/>
              <a:buChar char="-"/>
            </a:pPr>
            <a:r>
              <a:rPr lang="en-US" sz="3200" err="1">
                <a:latin typeface="Times New Roman" panose="02020603050405020304" pitchFamily="18" charset="0"/>
                <a:cs typeface="Times New Roman" panose="02020603050405020304" pitchFamily="18" charset="0"/>
              </a:rPr>
              <a:t>Xây</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dựng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hệ</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thống</a:t>
            </a:r>
            <a:r>
              <a:rPr lang="en-US" sz="3200">
                <a:latin typeface="Times New Roman" panose="02020603050405020304" pitchFamily="18" charset="0"/>
                <a:cs typeface="Times New Roman" panose="02020603050405020304" pitchFamily="18" charset="0"/>
              </a:rPr>
              <a:t> API </a:t>
            </a:r>
            <a:r>
              <a:rPr lang="en-US" sz="3200" err="1">
                <a:latin typeface="Times New Roman" panose="02020603050405020304" pitchFamily="18" charset="0"/>
                <a:cs typeface="Times New Roman" panose="02020603050405020304" pitchFamily="18" charset="0"/>
              </a:rPr>
              <a:t>và</a:t>
            </a:r>
            <a:r>
              <a:rPr lang="en-US" sz="3200">
                <a:latin typeface="Times New Roman" panose="02020603050405020304" pitchFamily="18" charset="0"/>
                <a:cs typeface="Times New Roman" panose="02020603050405020304" pitchFamily="18" charset="0"/>
              </a:rPr>
              <a:t> c</a:t>
            </a:r>
            <a:r>
              <a:rPr lang="vi-VN" sz="3200">
                <a:latin typeface="Times New Roman" panose="02020603050405020304" pitchFamily="18" charset="0"/>
                <a:cs typeface="Times New Roman" panose="02020603050405020304" pitchFamily="18" charset="0"/>
              </a:rPr>
              <a:t>ơ</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sở</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dữ</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liệu</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phù</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hợp</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với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giao</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diện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của</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ứng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dụng</a:t>
            </a:r>
            <a:r>
              <a:rPr lang="en-US" sz="3200">
                <a:latin typeface="Times New Roman" panose="02020603050405020304" pitchFamily="18" charset="0"/>
                <a:cs typeface="Times New Roman" panose="02020603050405020304" pitchFamily="18" charset="0"/>
              </a:rPr>
              <a:t>.</a:t>
            </a:r>
          </a:p>
          <a:p>
            <a:pPr marL="457200" lvl="0" indent="-457200" rtl="0">
              <a:spcBef>
                <a:spcPts val="0"/>
              </a:spcBef>
              <a:buFontTx/>
              <a:buChar char="-"/>
            </a:pPr>
            <a:r>
              <a:rPr lang="en-US" sz="3200" err="1">
                <a:latin typeface="Times New Roman" panose="02020603050405020304" pitchFamily="18" charset="0"/>
                <a:cs typeface="Times New Roman" panose="02020603050405020304" pitchFamily="18" charset="0"/>
              </a:rPr>
              <a:t>Học</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hỏi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thêm</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nhiều</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kiến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thức</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kinh</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nghiệm</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từ</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các</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kĩ</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thuật</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sử</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dụng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nh</a:t>
            </a:r>
            <a:r>
              <a:rPr lang="vi-VN" sz="3200">
                <a:latin typeface="Times New Roman" panose="02020603050405020304" pitchFamily="18" charset="0"/>
                <a:cs typeface="Times New Roman" panose="02020603050405020304" pitchFamily="18" charset="0"/>
              </a:rPr>
              <a:t>ư</a:t>
            </a:r>
            <a:r>
              <a:rPr lang="en-US" sz="3200">
                <a:latin typeface="Times New Roman" panose="02020603050405020304" pitchFamily="18" charset="0"/>
                <a:cs typeface="Times New Roman" panose="02020603050405020304" pitchFamily="18" charset="0"/>
              </a:rPr>
              <a:t>: MongoDB, </a:t>
            </a:r>
            <a:r>
              <a:rPr lang="en-US" sz="3200" err="1">
                <a:latin typeface="Times New Roman" panose="02020603050405020304" pitchFamily="18" charset="0"/>
                <a:cs typeface="Times New Roman" panose="02020603050405020304" pitchFamily="18" charset="0"/>
              </a:rPr>
              <a:t>NodeJs</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và</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các</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th</a:t>
            </a:r>
            <a:r>
              <a:rPr lang="vi-VN" sz="3200">
                <a:latin typeface="Times New Roman" panose="02020603050405020304" pitchFamily="18" charset="0"/>
                <a:cs typeface="Times New Roman" panose="02020603050405020304" pitchFamily="18" charset="0"/>
              </a:rPr>
              <a:t>ư</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viện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liên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quan</a:t>
            </a:r>
            <a:r>
              <a:rPr lang="en-US" sz="3200">
                <a:latin typeface="Times New Roman" panose="02020603050405020304" pitchFamily="18" charset="0"/>
                <a:cs typeface="Times New Roman" panose="02020603050405020304" pitchFamily="18" charset="0"/>
              </a:rPr>
              <a:t>.</a:t>
            </a:r>
          </a:p>
          <a:p>
            <a:pPr marL="457200" lvl="0" indent="-457200" rtl="0">
              <a:spcBef>
                <a:spcPts val="0"/>
              </a:spcBef>
              <a:buFontTx/>
              <a:buChar char="-"/>
            </a:pPr>
            <a:r>
              <a:rPr lang="en-US" sz="3200" err="1">
                <a:latin typeface="Times New Roman" panose="02020603050405020304" pitchFamily="18" charset="0"/>
                <a:cs typeface="Times New Roman" panose="02020603050405020304" pitchFamily="18" charset="0"/>
              </a:rPr>
              <a:t>Tăng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kĩ</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năng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làm</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việc</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nhóm</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đọc</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hiểu</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tài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liệu</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xử</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lí</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tình</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huống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đặt</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ra</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quy</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trình</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sản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xuất</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phần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mềm</a:t>
            </a:r>
            <a:r>
              <a:rPr lang="en-US" sz="3200">
                <a:latin typeface="Times New Roman" panose="02020603050405020304" pitchFamily="18" charset="0"/>
                <a:cs typeface="Times New Roman" panose="02020603050405020304" pitchFamily="18" charset="0"/>
              </a:rPr>
              <a:t>.</a:t>
            </a:r>
            <a:endParaRPr sz="3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64570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689771"/>
            <a:ext cx="8229600" cy="727800"/>
          </a:xfrm>
          <a:prstGeom prst="rect">
            <a:avLst/>
          </a:prstGeom>
        </p:spPr>
        <p:txBody>
          <a:bodyPr wrap="square" lIns="91425" tIns="91425" rIns="91425" bIns="91425" anchor="t" anchorCtr="0">
            <a:noAutofit/>
          </a:bodyPr>
          <a:lstStyle/>
          <a:p>
            <a:pPr lvl="0">
              <a:spcBef>
                <a:spcPts val="0"/>
              </a:spcBef>
              <a:buNone/>
            </a:pPr>
            <a:r>
              <a:rPr lang="en-GB">
                <a:latin typeface="Times New Roman" panose="02020603050405020304" pitchFamily="18" charset="0"/>
                <a:cs typeface="Times New Roman" panose="02020603050405020304" pitchFamily="18" charset="0"/>
              </a:rPr>
              <a:t>6.2 H</a:t>
            </a:r>
            <a:r>
              <a:rPr lang="vi-VN">
                <a:latin typeface="Times New Roman" panose="02020603050405020304" pitchFamily="18" charset="0"/>
                <a:cs typeface="Times New Roman" panose="02020603050405020304" pitchFamily="18" charset="0"/>
              </a:rPr>
              <a:t>ư</a:t>
            </a:r>
            <a:r>
              <a:rPr lang="en-US" err="1">
                <a:latin typeface="Times New Roman" panose="02020603050405020304" pitchFamily="18" charset="0"/>
                <a:cs typeface="Times New Roman" panose="02020603050405020304" pitchFamily="18" charset="0"/>
              </a:rPr>
              <a:t>ớng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phát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triển</a:t>
            </a:r>
            <a:br>
              <a:rPr lang="en-GB">
                <a:latin typeface="Times New Roman" panose="02020603050405020304" pitchFamily="18" charset="0"/>
                <a:cs typeface="Times New Roman" panose="02020603050405020304" pitchFamily="18" charset="0"/>
              </a:rPr>
            </a:br>
            <a:br>
              <a:rPr lang="en-GB"/>
            </a:br>
            <a:endParaRPr lang="en">
              <a:solidFill>
                <a:srgbClr val="DC143C"/>
              </a:solidFill>
            </a:endParaRPr>
          </a:p>
        </p:txBody>
      </p:sp>
      <p:sp>
        <p:nvSpPr>
          <p:cNvPr id="76" name="Shape 76"/>
          <p:cNvSpPr txBox="1">
            <a:spLocks noGrp="1"/>
          </p:cNvSpPr>
          <p:nvPr>
            <p:ph type="body" idx="1"/>
          </p:nvPr>
        </p:nvSpPr>
        <p:spPr>
          <a:xfrm>
            <a:off x="457200" y="1600200"/>
            <a:ext cx="8229600" cy="4967700"/>
          </a:xfrm>
          <a:prstGeom prst="rect">
            <a:avLst/>
          </a:prstGeom>
        </p:spPr>
        <p:txBody>
          <a:bodyPr wrap="square" lIns="91425" tIns="91425" rIns="91425" bIns="91425" anchor="t" anchorCtr="0">
            <a:noAutofit/>
          </a:bodyPr>
          <a:lstStyle/>
          <a:p>
            <a:pPr marL="457200" lvl="0" indent="-457200" rtl="0">
              <a:spcBef>
                <a:spcPts val="0"/>
              </a:spcBef>
              <a:buFontTx/>
              <a:buChar char="-"/>
            </a:pPr>
            <a:r>
              <a:rPr lang="en-US" sz="3600" err="1">
                <a:latin typeface="Times New Roman" panose="02020603050405020304" pitchFamily="18" charset="0"/>
                <a:cs typeface="Times New Roman" panose="02020603050405020304" pitchFamily="18" charset="0"/>
              </a:rPr>
              <a:t>Clrawer</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thêm</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nhiều</a:t>
            </a:r>
            <a:r>
              <a:rPr lang="en-US" sz="3600">
                <a:latin typeface="Times New Roman" panose="02020603050405020304" pitchFamily="18" charset="0"/>
                <a:cs typeface="Times New Roman" panose="02020603050405020304" pitchFamily="18" charset="0"/>
              </a:rPr>
              <a:t> voucher </a:t>
            </a:r>
            <a:r>
              <a:rPr lang="en-US" sz="3600" err="1">
                <a:latin typeface="Times New Roman" panose="02020603050405020304" pitchFamily="18" charset="0"/>
                <a:cs typeface="Times New Roman" panose="02020603050405020304" pitchFamily="18" charset="0"/>
              </a:rPr>
              <a:t>từ</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nhiều</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nguồn</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khác</a:t>
            </a:r>
            <a:r>
              <a:rPr lang="en-US" sz="3600">
                <a:latin typeface="Times New Roman" panose="02020603050405020304" pitchFamily="18" charset="0"/>
                <a:cs typeface="Times New Roman" panose="02020603050405020304" pitchFamily="18" charset="0"/>
              </a:rPr>
              <a:t>.</a:t>
            </a:r>
          </a:p>
          <a:p>
            <a:pPr marL="457200" lvl="0" indent="-457200" rtl="0">
              <a:spcBef>
                <a:spcPts val="0"/>
              </a:spcBef>
              <a:buFontTx/>
              <a:buChar char="-"/>
            </a:pPr>
            <a:r>
              <a:rPr lang="en-US" sz="3600" err="1">
                <a:latin typeface="Times New Roman" panose="02020603050405020304" pitchFamily="18" charset="0"/>
                <a:cs typeface="Times New Roman" panose="02020603050405020304" pitchFamily="18" charset="0"/>
              </a:rPr>
              <a:t>Nâng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cấp</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tính</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năng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trò</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chuyện</a:t>
            </a:r>
            <a:r>
              <a:rPr lang="en-US" sz="3600">
                <a:latin typeface="Times New Roman" panose="02020603050405020304" pitchFamily="18" charset="0"/>
                <a:cs typeface="Times New Roman" panose="02020603050405020304" pitchFamily="18" charset="0"/>
              </a:rPr>
              <a:t> (Chat </a:t>
            </a:r>
            <a:r>
              <a:rPr lang="en-US" sz="3600" err="1">
                <a:latin typeface="Times New Roman" panose="02020603050405020304" pitchFamily="18" charset="0"/>
                <a:cs typeface="Times New Roman" panose="02020603050405020304" pitchFamily="18" charset="0"/>
              </a:rPr>
              <a:t>nhóm</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emition</a:t>
            </a:r>
            <a:r>
              <a:rPr lang="en-US" sz="3600">
                <a:latin typeface="Times New Roman" panose="02020603050405020304" pitchFamily="18" charset="0"/>
                <a:cs typeface="Times New Roman" panose="02020603050405020304" pitchFamily="18" charset="0"/>
              </a:rPr>
              <a:t>,...)</a:t>
            </a:r>
          </a:p>
          <a:p>
            <a:pPr marL="457200" lvl="0" indent="-457200" rtl="0">
              <a:spcBef>
                <a:spcPts val="0"/>
              </a:spcBef>
              <a:buFontTx/>
              <a:buChar char="-"/>
            </a:pPr>
            <a:r>
              <a:rPr lang="en-US" sz="3600" err="1">
                <a:latin typeface="Times New Roman" panose="02020603050405020304" pitchFamily="18" charset="0"/>
                <a:cs typeface="Times New Roman" panose="02020603050405020304" pitchFamily="18" charset="0"/>
              </a:rPr>
              <a:t>Tối</a:t>
            </a:r>
            <a:r>
              <a:rPr lang="en-US" sz="3600">
                <a:latin typeface="Times New Roman" panose="02020603050405020304" pitchFamily="18" charset="0"/>
                <a:cs typeface="Times New Roman" panose="02020603050405020304" pitchFamily="18" charset="0"/>
              </a:rPr>
              <a:t> </a:t>
            </a:r>
            <a:r>
              <a:rPr lang="vi-VN" sz="3600">
                <a:latin typeface="Times New Roman" panose="02020603050405020304" pitchFamily="18" charset="0"/>
                <a:cs typeface="Times New Roman" panose="02020603050405020304" pitchFamily="18" charset="0"/>
              </a:rPr>
              <a:t>ư</a:t>
            </a:r>
            <a:r>
              <a:rPr lang="en-US" sz="3600">
                <a:latin typeface="Times New Roman" panose="02020603050405020304" pitchFamily="18" charset="0"/>
                <a:cs typeface="Times New Roman" panose="02020603050405020304" pitchFamily="18" charset="0"/>
              </a:rPr>
              <a:t>u </a:t>
            </a:r>
            <a:r>
              <a:rPr lang="en-US" sz="3600" err="1">
                <a:latin typeface="Times New Roman" panose="02020603050405020304" pitchFamily="18" charset="0"/>
                <a:cs typeface="Times New Roman" panose="02020603050405020304" pitchFamily="18" charset="0"/>
              </a:rPr>
              <a:t>độ</a:t>
            </a:r>
            <a:r>
              <a:rPr lang="en-US" sz="3600">
                <a:latin typeface="Times New Roman" panose="02020603050405020304" pitchFamily="18" charset="0"/>
                <a:cs typeface="Times New Roman" panose="02020603050405020304" pitchFamily="18" charset="0"/>
              </a:rPr>
              <a:t> tin </a:t>
            </a:r>
            <a:r>
              <a:rPr lang="en-US" sz="3600" err="1">
                <a:latin typeface="Times New Roman" panose="02020603050405020304" pitchFamily="18" charset="0"/>
                <a:cs typeface="Times New Roman" panose="02020603050405020304" pitchFamily="18" charset="0"/>
              </a:rPr>
              <a:t>cậy</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của</a:t>
            </a:r>
            <a:r>
              <a:rPr lang="en-US" sz="3600">
                <a:latin typeface="Times New Roman" panose="02020603050405020304" pitchFamily="18" charset="0"/>
                <a:cs typeface="Times New Roman" panose="02020603050405020304" pitchFamily="18" charset="0"/>
              </a:rPr>
              <a:t> ng</a:t>
            </a:r>
            <a:r>
              <a:rPr lang="vi-VN" sz="3600">
                <a:latin typeface="Times New Roman" panose="02020603050405020304" pitchFamily="18" charset="0"/>
                <a:cs typeface="Times New Roman" panose="02020603050405020304" pitchFamily="18" charset="0"/>
              </a:rPr>
              <a:t>ư</a:t>
            </a:r>
            <a:r>
              <a:rPr lang="en-US" sz="3600" err="1">
                <a:latin typeface="Times New Roman" panose="02020603050405020304" pitchFamily="18" charset="0"/>
                <a:cs typeface="Times New Roman" panose="02020603050405020304" pitchFamily="18" charset="0"/>
              </a:rPr>
              <a:t>ời</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dùng</a:t>
            </a:r>
            <a:r>
              <a:rPr lang="en-US" sz="3600">
                <a:latin typeface="Times New Roman" panose="02020603050405020304" pitchFamily="18" charset="0"/>
                <a:cs typeface="Times New Roman" panose="02020603050405020304" pitchFamily="18" charset="0"/>
              </a:rPr>
              <a:t>.</a:t>
            </a:r>
          </a:p>
          <a:p>
            <a:pPr marL="457200" lvl="0" indent="-457200" rtl="0">
              <a:spcBef>
                <a:spcPts val="0"/>
              </a:spcBef>
              <a:buFontTx/>
              <a:buChar char="-"/>
            </a:pPr>
            <a:r>
              <a:rPr lang="en-US" sz="3600" err="1">
                <a:latin typeface="Times New Roman" panose="02020603050405020304" pitchFamily="18" charset="0"/>
                <a:cs typeface="Times New Roman" panose="02020603050405020304" pitchFamily="18" charset="0"/>
              </a:rPr>
              <a:t>Giới</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thiệu</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sản</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phẩm</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tới</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đông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đảo</a:t>
            </a:r>
            <a:r>
              <a:rPr lang="en-US" sz="3600">
                <a:latin typeface="Times New Roman" panose="02020603050405020304" pitchFamily="18" charset="0"/>
                <a:cs typeface="Times New Roman" panose="02020603050405020304" pitchFamily="18" charset="0"/>
              </a:rPr>
              <a:t> ng</a:t>
            </a:r>
            <a:r>
              <a:rPr lang="vi-VN" sz="3600">
                <a:latin typeface="Times New Roman" panose="02020603050405020304" pitchFamily="18" charset="0"/>
                <a:cs typeface="Times New Roman" panose="02020603050405020304" pitchFamily="18" charset="0"/>
              </a:rPr>
              <a:t>ư</a:t>
            </a:r>
            <a:r>
              <a:rPr lang="en-US" sz="3600" err="1">
                <a:latin typeface="Times New Roman" panose="02020603050405020304" pitchFamily="18" charset="0"/>
                <a:cs typeface="Times New Roman" panose="02020603050405020304" pitchFamily="18" charset="0"/>
              </a:rPr>
              <a:t>ời</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dùng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và</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a:t>
            </a:r>
            <a:r>
              <a:rPr lang="vi-VN" sz="3600">
                <a:latin typeface="Times New Roman" panose="02020603050405020304" pitchFamily="18" charset="0"/>
                <a:cs typeface="Times New Roman" panose="02020603050405020304" pitchFamily="18" charset="0"/>
              </a:rPr>
              <a:t>ư</a:t>
            </a:r>
            <a:r>
              <a:rPr lang="en-US" sz="3600" err="1">
                <a:latin typeface="Times New Roman" panose="02020603050405020304" pitchFamily="18" charset="0"/>
                <a:cs typeface="Times New Roman" panose="02020603050405020304" pitchFamily="18" charset="0"/>
              </a:rPr>
              <a:t>ơng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mại</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hóa</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nếu</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có</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thể</a:t>
            </a:r>
            <a:r>
              <a:rPr lang="en-US" sz="3600">
                <a:latin typeface="Times New Roman" panose="02020603050405020304" pitchFamily="18" charset="0"/>
                <a:cs typeface="Times New Roman" panose="02020603050405020304" pitchFamily="18" charset="0"/>
              </a:rPr>
              <a:t>.</a:t>
            </a:r>
          </a:p>
          <a:p>
            <a:pPr marL="457200" lvl="0" indent="-457200" rtl="0">
              <a:spcBef>
                <a:spcPts val="0"/>
              </a:spcBef>
              <a:buFontTx/>
              <a:buChar char="-"/>
            </a:pPr>
            <a:endParaRPr sz="3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9752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689771"/>
            <a:ext cx="8229600" cy="727800"/>
          </a:xfrm>
          <a:prstGeom prst="rect">
            <a:avLst/>
          </a:prstGeom>
        </p:spPr>
        <p:txBody>
          <a:bodyPr wrap="square" lIns="91425" tIns="91425" rIns="91425" bIns="91425" anchor="t" anchorCtr="0">
            <a:noAutofit/>
          </a:bodyPr>
          <a:lstStyle/>
          <a:p>
            <a:pPr lvl="0" algn="ctr">
              <a:spcBef>
                <a:spcPts val="0"/>
              </a:spcBef>
              <a:buNone/>
            </a:pPr>
            <a:r>
              <a:rPr lang="en-GB" err="1">
                <a:latin typeface="Times New Roman" panose="02020603050405020304" pitchFamily="18" charset="0"/>
                <a:cs typeface="Times New Roman" panose="02020603050405020304" pitchFamily="18" charset="0"/>
              </a:rPr>
              <a:t>Nội</a:t>
            </a:r>
            <a:r>
              <a:rPr lang="en-GB">
                <a:latin typeface="Times New Roman" panose="02020603050405020304" pitchFamily="18" charset="0"/>
                <a:cs typeface="Times New Roman" panose="02020603050405020304" pitchFamily="18" charset="0"/>
              </a:rPr>
              <a:t> dung </a:t>
            </a:r>
            <a:r>
              <a:rPr lang="en-GB" err="1">
                <a:latin typeface="Times New Roman" panose="02020603050405020304" pitchFamily="18" charset="0"/>
                <a:cs typeface="Times New Roman" panose="02020603050405020304" pitchFamily="18" charset="0"/>
              </a:rPr>
              <a:t>chính</a:t>
            </a:r>
            <a:br>
              <a:rPr lang="en-GB">
                <a:latin typeface="Times New Roman" panose="02020603050405020304" pitchFamily="18" charset="0"/>
                <a:cs typeface="Times New Roman" panose="02020603050405020304" pitchFamily="18" charset="0"/>
              </a:rPr>
            </a:br>
            <a:br>
              <a:rPr lang="en-GB">
                <a:latin typeface="Times New Roman" panose="02020603050405020304" pitchFamily="18" charset="0"/>
                <a:cs typeface="Times New Roman" panose="02020603050405020304" pitchFamily="18" charset="0"/>
              </a:rPr>
            </a:br>
            <a:br>
              <a:rPr lang="en-GB"/>
            </a:br>
            <a:endParaRPr lang="en">
              <a:solidFill>
                <a:srgbClr val="DC143C"/>
              </a:solidFill>
            </a:endParaRPr>
          </a:p>
        </p:txBody>
      </p:sp>
      <p:sp>
        <p:nvSpPr>
          <p:cNvPr id="76" name="Shape 76"/>
          <p:cNvSpPr txBox="1">
            <a:spLocks noGrp="1"/>
          </p:cNvSpPr>
          <p:nvPr>
            <p:ph type="body" idx="1"/>
          </p:nvPr>
        </p:nvSpPr>
        <p:spPr>
          <a:xfrm>
            <a:off x="506437" y="1769013"/>
            <a:ext cx="8229600" cy="4967700"/>
          </a:xfrm>
          <a:prstGeom prst="rect">
            <a:avLst/>
          </a:prstGeom>
        </p:spPr>
        <p:txBody>
          <a:bodyPr wrap="square" lIns="91425" tIns="91425" rIns="91425" bIns="91425" anchor="t" anchorCtr="0">
            <a:noAutofit/>
          </a:bodyPr>
          <a:lstStyle/>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Giới</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thiệu</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tổng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quan</a:t>
            </a:r>
            <a:endParaRPr lang="en-US"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a:solidFill>
                  <a:schemeClr val="bg1"/>
                </a:solidFill>
                <a:latin typeface="Times New Roman" panose="02020603050405020304" pitchFamily="18" charset="0"/>
                <a:cs typeface="Times New Roman" panose="02020603050405020304" pitchFamily="18" charset="0"/>
              </a:rPr>
              <a:t>C</a:t>
            </a:r>
            <a:r>
              <a:rPr lang="vi-VN" sz="3600">
                <a:solidFill>
                  <a:schemeClr val="bg1"/>
                </a:solidFill>
                <a:latin typeface="Times New Roman" panose="02020603050405020304" pitchFamily="18" charset="0"/>
                <a:cs typeface="Times New Roman" panose="02020603050405020304" pitchFamily="18" charset="0"/>
              </a:rPr>
              <a:t>ơ</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sở</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lý</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thuyết</a:t>
            </a:r>
            <a:endParaRPr lang="en-US" sz="3600">
              <a:solidFill>
                <a:schemeClr val="bg1"/>
              </a:solidFill>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Tổng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quan</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ch</a:t>
            </a:r>
            <a:r>
              <a:rPr lang="vi-VN" sz="3600">
                <a:latin typeface="Times New Roman" panose="02020603050405020304" pitchFamily="18" charset="0"/>
                <a:cs typeface="Times New Roman" panose="02020603050405020304" pitchFamily="18" charset="0"/>
              </a:rPr>
              <a:t>ư</a:t>
            </a:r>
            <a:r>
              <a:rPr lang="en-US" sz="3600" err="1">
                <a:latin typeface="Times New Roman" panose="02020603050405020304" pitchFamily="18" charset="0"/>
                <a:cs typeface="Times New Roman" panose="02020603050405020304" pitchFamily="18" charset="0"/>
              </a:rPr>
              <a:t>ơng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trình</a:t>
            </a:r>
            <a:endParaRPr lang="en-US"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Phân</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tích</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thiết</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kế</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hệ</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thống</a:t>
            </a:r>
            <a:endParaRPr lang="en-US"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err="1">
                <a:solidFill>
                  <a:schemeClr val="bg1"/>
                </a:solidFill>
                <a:latin typeface="Times New Roman" panose="02020603050405020304" pitchFamily="18" charset="0"/>
                <a:cs typeface="Times New Roman" panose="02020603050405020304" pitchFamily="18" charset="0"/>
              </a:rPr>
              <a:t>Kết</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quả</a:t>
            </a:r>
            <a:endParaRPr lang="en-US" sz="3600">
              <a:solidFill>
                <a:schemeClr val="bg1"/>
              </a:solidFill>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Kết</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luận</a:t>
            </a:r>
            <a:r>
              <a:rPr lang="en-US" sz="3600">
                <a:latin typeface="Times New Roman" panose="02020603050405020304" pitchFamily="18" charset="0"/>
                <a:cs typeface="Times New Roman" panose="02020603050405020304" pitchFamily="18" charset="0"/>
              </a:rPr>
              <a:t> &amp; h</a:t>
            </a:r>
            <a:r>
              <a:rPr lang="vi-VN" sz="3600">
                <a:latin typeface="Times New Roman" panose="02020603050405020304" pitchFamily="18" charset="0"/>
                <a:cs typeface="Times New Roman" panose="02020603050405020304" pitchFamily="18" charset="0"/>
              </a:rPr>
              <a:t>ư</a:t>
            </a:r>
            <a:r>
              <a:rPr lang="en-US" sz="3600" err="1">
                <a:latin typeface="Times New Roman" panose="02020603050405020304" pitchFamily="18" charset="0"/>
                <a:cs typeface="Times New Roman" panose="02020603050405020304" pitchFamily="18" charset="0"/>
              </a:rPr>
              <a:t>ớng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phát</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triển</a:t>
            </a:r>
            <a:endParaRPr lang="en-US"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b="1" err="1">
                <a:solidFill>
                  <a:srgbClr val="FF0000"/>
                </a:solidFill>
                <a:latin typeface="Times New Roman" panose="02020603050405020304" pitchFamily="18" charset="0"/>
                <a:cs typeface="Times New Roman" panose="02020603050405020304" pitchFamily="18" charset="0"/>
              </a:rPr>
              <a:t>Tài</a:t>
            </a:r>
            <a:r>
              <a:rPr lang="en-US" sz="3600" b="1">
                <a:solidFill>
                  <a:srgbClr val="FF0000"/>
                </a:solidFill>
                <a:latin typeface="Times New Roman" panose="02020603050405020304" pitchFamily="18" charset="0"/>
                <a:cs typeface="Times New Roman" panose="02020603050405020304" pitchFamily="18" charset="0"/>
              </a:rPr>
              <a:t> </a:t>
            </a:r>
            <a:r>
              <a:rPr lang="en-US" sz="3600" b="1" err="1">
                <a:solidFill>
                  <a:srgbClr val="FF0000"/>
                </a:solidFill>
                <a:latin typeface="Times New Roman" panose="02020603050405020304" pitchFamily="18" charset="0"/>
                <a:cs typeface="Times New Roman" panose="02020603050405020304" pitchFamily="18" charset="0"/>
              </a:rPr>
              <a:t>liệu</a:t>
            </a:r>
            <a:r>
              <a:rPr lang="en-US" sz="3600" b="1">
                <a:solidFill>
                  <a:srgbClr val="FF0000"/>
                </a:solidFill>
                <a:latin typeface="Times New Roman" panose="02020603050405020304" pitchFamily="18" charset="0"/>
                <a:cs typeface="Times New Roman" panose="02020603050405020304" pitchFamily="18" charset="0"/>
              </a:rPr>
              <a:t> </a:t>
            </a:r>
            <a:r>
              <a:rPr lang="en-US" sz="3600" b="1" err="1">
                <a:solidFill>
                  <a:srgbClr val="FF0000"/>
                </a:solidFill>
                <a:latin typeface="Times New Roman" panose="02020603050405020304" pitchFamily="18" charset="0"/>
                <a:cs typeface="Times New Roman" panose="02020603050405020304" pitchFamily="18" charset="0"/>
              </a:rPr>
              <a:t>tham</a:t>
            </a:r>
            <a:r>
              <a:rPr lang="en-US" sz="3600" b="1">
                <a:solidFill>
                  <a:srgbClr val="FF0000"/>
                </a:solidFill>
                <a:latin typeface="Times New Roman" panose="02020603050405020304" pitchFamily="18" charset="0"/>
                <a:cs typeface="Times New Roman" panose="02020603050405020304" pitchFamily="18" charset="0"/>
              </a:rPr>
              <a:t> </a:t>
            </a:r>
            <a:r>
              <a:rPr lang="en-US" sz="3600" b="1" err="1">
                <a:solidFill>
                  <a:srgbClr val="FF0000"/>
                </a:solidFill>
                <a:latin typeface="Times New Roman" panose="02020603050405020304" pitchFamily="18" charset="0"/>
                <a:cs typeface="Times New Roman" panose="02020603050405020304" pitchFamily="18" charset="0"/>
              </a:rPr>
              <a:t>khảo</a:t>
            </a:r>
            <a:endParaRPr lang="en-US" sz="3600" b="1">
              <a:solidFill>
                <a:srgbClr val="FF0000"/>
              </a:solidFill>
              <a:latin typeface="Times New Roman" panose="02020603050405020304" pitchFamily="18" charset="0"/>
              <a:cs typeface="Times New Roman" panose="02020603050405020304" pitchFamily="18" charset="0"/>
            </a:endParaRPr>
          </a:p>
          <a:p>
            <a:pPr lvl="0" rtl="0">
              <a:spcBef>
                <a:spcPts val="0"/>
              </a:spcBef>
              <a:buNone/>
            </a:pPr>
            <a:endParaRPr sz="3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8579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689771"/>
            <a:ext cx="8229600" cy="727800"/>
          </a:xfrm>
          <a:prstGeom prst="rect">
            <a:avLst/>
          </a:prstGeom>
        </p:spPr>
        <p:txBody>
          <a:bodyPr wrap="square" lIns="91425" tIns="91425" rIns="91425" bIns="91425" anchor="t" anchorCtr="0">
            <a:noAutofit/>
          </a:bodyPr>
          <a:lstStyle/>
          <a:p>
            <a:pPr lvl="0">
              <a:spcBef>
                <a:spcPts val="0"/>
              </a:spcBef>
              <a:buNone/>
            </a:pPr>
            <a:r>
              <a:rPr lang="en-GB">
                <a:latin typeface="Times New Roman" panose="02020603050405020304" pitchFamily="18" charset="0"/>
                <a:cs typeface="Times New Roman" panose="02020603050405020304" pitchFamily="18" charset="0"/>
              </a:rPr>
              <a:t>7. </a:t>
            </a:r>
            <a:r>
              <a:rPr lang="en-GB" err="1">
                <a:latin typeface="Times New Roman" panose="02020603050405020304" pitchFamily="18" charset="0"/>
                <a:cs typeface="Times New Roman" panose="02020603050405020304" pitchFamily="18" charset="0"/>
              </a:rPr>
              <a:t>Tài</a:t>
            </a:r>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liệu</a:t>
            </a:r>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tham</a:t>
            </a:r>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khảo</a:t>
            </a:r>
            <a:br>
              <a:rPr lang="en-GB">
                <a:latin typeface="Times New Roman" panose="02020603050405020304" pitchFamily="18" charset="0"/>
                <a:cs typeface="Times New Roman" panose="02020603050405020304" pitchFamily="18" charset="0"/>
              </a:rPr>
            </a:br>
            <a:br>
              <a:rPr lang="en-GB"/>
            </a:br>
            <a:endParaRPr lang="en">
              <a:solidFill>
                <a:srgbClr val="DC143C"/>
              </a:solidFill>
            </a:endParaRPr>
          </a:p>
        </p:txBody>
      </p:sp>
      <p:sp>
        <p:nvSpPr>
          <p:cNvPr id="76" name="Shape 76"/>
          <p:cNvSpPr txBox="1">
            <a:spLocks noGrp="1"/>
          </p:cNvSpPr>
          <p:nvPr>
            <p:ph type="body" idx="1"/>
          </p:nvPr>
        </p:nvSpPr>
        <p:spPr>
          <a:xfrm>
            <a:off x="457200" y="1600200"/>
            <a:ext cx="8229600" cy="4967700"/>
          </a:xfrm>
          <a:prstGeom prst="rect">
            <a:avLst/>
          </a:prstGeom>
        </p:spPr>
        <p:txBody>
          <a:bodyPr wrap="square" lIns="91425" tIns="91425" rIns="91425" bIns="91425" anchor="t" anchorCtr="0">
            <a:noAutofit/>
          </a:bodyPr>
          <a:lstStyle/>
          <a:p>
            <a:pPr>
              <a:buNone/>
            </a:pPr>
            <a:r>
              <a:rPr lang="vi-VN" sz="2200"/>
              <a:t>[1] </a:t>
            </a:r>
            <a:r>
              <a:rPr lang="en-US" sz="2200"/>
              <a:t>MongoDB Document: </a:t>
            </a:r>
            <a:r>
              <a:rPr lang="vi-VN" sz="2200" u="sng">
                <a:hlinkClick r:id="rId3"/>
              </a:rPr>
              <a:t>https://docs.mongodb.com</a:t>
            </a:r>
            <a:endParaRPr lang="en-GB" sz="2200"/>
          </a:p>
          <a:p>
            <a:pPr>
              <a:buNone/>
            </a:pPr>
            <a:r>
              <a:rPr lang="en-US" sz="2200"/>
              <a:t>[2] </a:t>
            </a:r>
            <a:r>
              <a:rPr lang="en-US" sz="2200" err="1"/>
              <a:t>Goole</a:t>
            </a:r>
            <a:r>
              <a:rPr lang="en-US" sz="2200"/>
              <a:t> Cloud Platform: </a:t>
            </a:r>
            <a:r>
              <a:rPr lang="en-US" sz="2200" u="sng">
                <a:hlinkClick r:id="rId4"/>
              </a:rPr>
              <a:t>https://cloud.google.com/</a:t>
            </a:r>
            <a:endParaRPr lang="en-GB" sz="2200"/>
          </a:p>
          <a:p>
            <a:pPr>
              <a:buNone/>
            </a:pPr>
            <a:r>
              <a:rPr lang="en-US" sz="2200"/>
              <a:t>[3] Socket.io: </a:t>
            </a:r>
            <a:r>
              <a:rPr lang="en-US" sz="2200" u="sng">
                <a:hlinkClick r:id="rId5"/>
              </a:rPr>
              <a:t>https://socket.io/docs/</a:t>
            </a:r>
            <a:endParaRPr lang="en-GB" sz="2200"/>
          </a:p>
          <a:p>
            <a:pPr>
              <a:buNone/>
            </a:pPr>
            <a:r>
              <a:rPr lang="en-US" sz="2200"/>
              <a:t>[4] Web crawler: </a:t>
            </a:r>
            <a:r>
              <a:rPr lang="en-US" sz="2200" u="sng">
                <a:hlinkClick r:id="rId6"/>
              </a:rPr>
              <a:t>https://en.wikipedia.org/wiki/Web_crawler</a:t>
            </a:r>
            <a:endParaRPr lang="en-GB" sz="2200"/>
          </a:p>
          <a:p>
            <a:pPr>
              <a:buNone/>
            </a:pPr>
            <a:r>
              <a:rPr lang="en-US" sz="2200"/>
              <a:t>[5] Puppeteer Node.JS: </a:t>
            </a:r>
            <a:r>
              <a:rPr lang="vi-VN" sz="2200" u="sng">
                <a:hlinkClick r:id="rId7"/>
              </a:rPr>
              <a:t>https://www.npmjs.com/package/puppeteer</a:t>
            </a:r>
            <a:endParaRPr lang="en-GB" sz="2200"/>
          </a:p>
          <a:p>
            <a:pPr>
              <a:buNone/>
            </a:pPr>
            <a:r>
              <a:rPr lang="en-US" sz="2200"/>
              <a:t>[6] Google API: </a:t>
            </a:r>
            <a:r>
              <a:rPr lang="en-US" sz="2200" u="sng">
                <a:hlinkClick r:id="rId8"/>
              </a:rPr>
              <a:t>https://developers.google.com/maps/documentation</a:t>
            </a:r>
            <a:endParaRPr lang="en-GB" sz="2200"/>
          </a:p>
          <a:p>
            <a:pPr>
              <a:buNone/>
            </a:pPr>
            <a:r>
              <a:rPr lang="en-US" sz="2200"/>
              <a:t>[7] Android: </a:t>
            </a:r>
            <a:r>
              <a:rPr lang="en-US" sz="2200" u="sng">
                <a:hlinkClick r:id="rId9"/>
              </a:rPr>
              <a:t>https://techtalk.vn/su-khac-nhau-giua-native-app-mobile-web-app-va-hybrid-app.html</a:t>
            </a:r>
            <a:endParaRPr lang="en-GB" sz="2200"/>
          </a:p>
          <a:p>
            <a:pPr>
              <a:buNone/>
            </a:pPr>
            <a:r>
              <a:rPr lang="vi-VN" sz="2200"/>
              <a:t>[</a:t>
            </a:r>
            <a:r>
              <a:rPr lang="en-US" sz="2200"/>
              <a:t>8</a:t>
            </a:r>
            <a:r>
              <a:rPr lang="vi-VN" sz="2200"/>
              <a:t>] </a:t>
            </a:r>
            <a:r>
              <a:rPr lang="vi-VN" sz="2200" err="1"/>
              <a:t>Retrofit</a:t>
            </a:r>
            <a:r>
              <a:rPr lang="vi-VN" sz="2200"/>
              <a:t>:</a:t>
            </a:r>
            <a:endParaRPr lang="en-GB" sz="2200"/>
          </a:p>
          <a:p>
            <a:pPr>
              <a:buNone/>
            </a:pPr>
            <a:r>
              <a:rPr lang="vi-VN" sz="2200" u="sng">
                <a:hlinkClick r:id="rId10"/>
              </a:rPr>
              <a:t>https://viblo.asia/p/android-library-tim-hieu-retrofit-20-AQrMJVojM40E</a:t>
            </a:r>
            <a:endParaRPr sz="2200"/>
          </a:p>
        </p:txBody>
      </p:sp>
    </p:spTree>
    <p:extLst>
      <p:ext uri="{BB962C8B-B14F-4D97-AF65-F5344CB8AC3E}">
        <p14:creationId xmlns:p14="http://schemas.microsoft.com/office/powerpoint/2010/main" val="2910474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5" name="Shape 154">
            <a:extLst>
              <a:ext uri="{FF2B5EF4-FFF2-40B4-BE49-F238E27FC236}">
                <a16:creationId xmlns:a16="http://schemas.microsoft.com/office/drawing/2014/main" id="{32858A8D-F806-43AF-A2EE-779A5451E36D}"/>
              </a:ext>
            </a:extLst>
          </p:cNvPr>
          <p:cNvSpPr txBox="1">
            <a:spLocks/>
          </p:cNvSpPr>
          <p:nvPr/>
        </p:nvSpPr>
        <p:spPr>
          <a:xfrm>
            <a:off x="921433" y="4037735"/>
            <a:ext cx="7301133" cy="10464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FFFFF"/>
              </a:buClr>
              <a:buSzPct val="100000"/>
              <a:buFont typeface="Raleway"/>
              <a:buChar char="◎"/>
              <a:defRPr sz="2800" b="0" i="0" u="none" strike="noStrike" cap="none">
                <a:solidFill>
                  <a:srgbClr val="FFFFFF"/>
                </a:solidFill>
                <a:latin typeface="Raleway"/>
                <a:ea typeface="Raleway"/>
                <a:cs typeface="Raleway"/>
                <a:sym typeface="Raleway"/>
              </a:defRPr>
            </a:lvl1pPr>
            <a:lvl2pPr marR="0" lvl="1" algn="l" rtl="0">
              <a:lnSpc>
                <a:spcPct val="100000"/>
              </a:lnSpc>
              <a:spcBef>
                <a:spcPts val="480"/>
              </a:spcBef>
              <a:spcAft>
                <a:spcPts val="0"/>
              </a:spcAft>
              <a:buClr>
                <a:srgbClr val="FFFFFF"/>
              </a:buClr>
              <a:buSzPct val="100000"/>
              <a:buFont typeface="Raleway"/>
              <a:buChar char="○"/>
              <a:defRPr sz="2400" b="0" i="0" u="none" strike="noStrike" cap="none">
                <a:solidFill>
                  <a:srgbClr val="FFFFFF"/>
                </a:solidFill>
                <a:latin typeface="Raleway"/>
                <a:ea typeface="Raleway"/>
                <a:cs typeface="Raleway"/>
                <a:sym typeface="Raleway"/>
              </a:defRPr>
            </a:lvl2pPr>
            <a:lvl3pPr marR="0" lvl="2" algn="l" rtl="0">
              <a:lnSpc>
                <a:spcPct val="100000"/>
              </a:lnSpc>
              <a:spcBef>
                <a:spcPts val="480"/>
              </a:spcBef>
              <a:spcAft>
                <a:spcPts val="0"/>
              </a:spcAft>
              <a:buClr>
                <a:srgbClr val="FFFFFF"/>
              </a:buClr>
              <a:buSzPct val="100000"/>
              <a:buFont typeface="Raleway"/>
              <a:buChar char="■"/>
              <a:defRPr sz="2400" b="0" i="0" u="none" strike="noStrike" cap="none">
                <a:solidFill>
                  <a:srgbClr val="FFFFFF"/>
                </a:solidFill>
                <a:latin typeface="Raleway"/>
                <a:ea typeface="Raleway"/>
                <a:cs typeface="Raleway"/>
                <a:sym typeface="Raleway"/>
              </a:defRPr>
            </a:lvl3pPr>
            <a:lvl4pPr marR="0" lvl="3" algn="l" rtl="0">
              <a:lnSpc>
                <a:spcPct val="100000"/>
              </a:lnSpc>
              <a:spcBef>
                <a:spcPts val="360"/>
              </a:spcBef>
              <a:spcAft>
                <a:spcPts val="0"/>
              </a:spcAft>
              <a:buClr>
                <a:srgbClr val="FFFFFF"/>
              </a:buClr>
              <a:buSzPct val="100000"/>
              <a:buFont typeface="Raleway"/>
              <a:buChar char="●"/>
              <a:defRPr sz="1800" b="0" i="0" u="none" strike="noStrike" cap="none">
                <a:solidFill>
                  <a:srgbClr val="FFFFFF"/>
                </a:solidFill>
                <a:latin typeface="Raleway"/>
                <a:ea typeface="Raleway"/>
                <a:cs typeface="Raleway"/>
                <a:sym typeface="Raleway"/>
              </a:defRPr>
            </a:lvl4pPr>
            <a:lvl5pPr marR="0" lvl="4" algn="l" rtl="0">
              <a:lnSpc>
                <a:spcPct val="100000"/>
              </a:lnSpc>
              <a:spcBef>
                <a:spcPts val="360"/>
              </a:spcBef>
              <a:spcAft>
                <a:spcPts val="0"/>
              </a:spcAft>
              <a:buClr>
                <a:srgbClr val="FFFFFF"/>
              </a:buClr>
              <a:buSzPct val="100000"/>
              <a:buFont typeface="Raleway"/>
              <a:buChar char="○"/>
              <a:defRPr sz="1800" b="0" i="0" u="none" strike="noStrike" cap="none">
                <a:solidFill>
                  <a:srgbClr val="FFFFFF"/>
                </a:solidFill>
                <a:latin typeface="Raleway"/>
                <a:ea typeface="Raleway"/>
                <a:cs typeface="Raleway"/>
                <a:sym typeface="Raleway"/>
              </a:defRPr>
            </a:lvl5pPr>
            <a:lvl6pPr marR="0" lvl="5" algn="l" rtl="0">
              <a:lnSpc>
                <a:spcPct val="100000"/>
              </a:lnSpc>
              <a:spcBef>
                <a:spcPts val="360"/>
              </a:spcBef>
              <a:spcAft>
                <a:spcPts val="0"/>
              </a:spcAft>
              <a:buClr>
                <a:srgbClr val="FFFFFF"/>
              </a:buClr>
              <a:buSzPct val="100000"/>
              <a:buFont typeface="Raleway"/>
              <a:buChar char="■"/>
              <a:defRPr sz="1800" b="0" i="0" u="none" strike="noStrike" cap="none">
                <a:solidFill>
                  <a:srgbClr val="FFFFFF"/>
                </a:solidFill>
                <a:latin typeface="Raleway"/>
                <a:ea typeface="Raleway"/>
                <a:cs typeface="Raleway"/>
                <a:sym typeface="Raleway"/>
              </a:defRPr>
            </a:lvl6pPr>
            <a:lvl7pPr marR="0" lvl="6" algn="l" rtl="0">
              <a:lnSpc>
                <a:spcPct val="100000"/>
              </a:lnSpc>
              <a:spcBef>
                <a:spcPts val="360"/>
              </a:spcBef>
              <a:spcAft>
                <a:spcPts val="0"/>
              </a:spcAft>
              <a:buClr>
                <a:srgbClr val="FFFFFF"/>
              </a:buClr>
              <a:buSzPct val="100000"/>
              <a:buFont typeface="Raleway"/>
              <a:buChar char="●"/>
              <a:defRPr sz="1800" b="0" i="0" u="none" strike="noStrike" cap="none">
                <a:solidFill>
                  <a:srgbClr val="FFFFFF"/>
                </a:solidFill>
                <a:latin typeface="Raleway"/>
                <a:ea typeface="Raleway"/>
                <a:cs typeface="Raleway"/>
                <a:sym typeface="Raleway"/>
              </a:defRPr>
            </a:lvl7pPr>
            <a:lvl8pPr marR="0" lvl="7" algn="l" rtl="0">
              <a:lnSpc>
                <a:spcPct val="100000"/>
              </a:lnSpc>
              <a:spcBef>
                <a:spcPts val="360"/>
              </a:spcBef>
              <a:spcAft>
                <a:spcPts val="0"/>
              </a:spcAft>
              <a:buClr>
                <a:srgbClr val="FFFFFF"/>
              </a:buClr>
              <a:buSzPct val="100000"/>
              <a:buFont typeface="Raleway"/>
              <a:buChar char="○"/>
              <a:defRPr sz="1800" b="0" i="0" u="none" strike="noStrike" cap="none">
                <a:solidFill>
                  <a:srgbClr val="FFFFFF"/>
                </a:solidFill>
                <a:latin typeface="Raleway"/>
                <a:ea typeface="Raleway"/>
                <a:cs typeface="Raleway"/>
                <a:sym typeface="Raleway"/>
              </a:defRPr>
            </a:lvl8pPr>
            <a:lvl9pPr marR="0" lvl="8" algn="l" rtl="0">
              <a:lnSpc>
                <a:spcPct val="100000"/>
              </a:lnSpc>
              <a:spcBef>
                <a:spcPts val="360"/>
              </a:spcBef>
              <a:spcAft>
                <a:spcPts val="0"/>
              </a:spcAft>
              <a:buClr>
                <a:srgbClr val="FFFFFF"/>
              </a:buClr>
              <a:buSzPct val="100000"/>
              <a:buFont typeface="Raleway"/>
              <a:buChar char="■"/>
              <a:defRPr sz="1800" b="0" i="0" u="none" strike="noStrike" cap="none">
                <a:solidFill>
                  <a:srgbClr val="FFFFFF"/>
                </a:solidFill>
                <a:latin typeface="Raleway"/>
                <a:ea typeface="Raleway"/>
                <a:cs typeface="Raleway"/>
                <a:sym typeface="Raleway"/>
              </a:defRPr>
            </a:lvl9pPr>
          </a:lstStyle>
          <a:p>
            <a:pPr algn="ctr">
              <a:spcBef>
                <a:spcPts val="0"/>
              </a:spcBef>
              <a:buFont typeface="Raleway"/>
              <a:buNone/>
            </a:pPr>
            <a:r>
              <a:rPr lang="en-GB" sz="4400" b="1">
                <a:solidFill>
                  <a:srgbClr val="FF0000"/>
                </a:solidFill>
              </a:rPr>
              <a:t>Any Questions ?</a:t>
            </a:r>
            <a:endParaRPr lang="en" sz="4400" b="1">
              <a:solidFill>
                <a:srgbClr val="FF0000"/>
              </a:solidFill>
            </a:endParaRPr>
          </a:p>
        </p:txBody>
      </p:sp>
      <p:sp>
        <p:nvSpPr>
          <p:cNvPr id="6" name="Shape 154">
            <a:extLst>
              <a:ext uri="{FF2B5EF4-FFF2-40B4-BE49-F238E27FC236}">
                <a16:creationId xmlns:a16="http://schemas.microsoft.com/office/drawing/2014/main" id="{EA905157-2281-443F-8F59-368740802430}"/>
              </a:ext>
            </a:extLst>
          </p:cNvPr>
          <p:cNvSpPr txBox="1">
            <a:spLocks/>
          </p:cNvSpPr>
          <p:nvPr/>
        </p:nvSpPr>
        <p:spPr>
          <a:xfrm>
            <a:off x="984737" y="1601679"/>
            <a:ext cx="7301133" cy="10464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FFFFFF"/>
              </a:buClr>
              <a:buSzPct val="100000"/>
              <a:buFont typeface="Raleway"/>
              <a:buChar char="◎"/>
              <a:defRPr sz="2800" b="0" i="0" u="none" strike="noStrike" cap="none">
                <a:solidFill>
                  <a:srgbClr val="FFFFFF"/>
                </a:solidFill>
                <a:latin typeface="Raleway"/>
                <a:ea typeface="Raleway"/>
                <a:cs typeface="Raleway"/>
                <a:sym typeface="Raleway"/>
              </a:defRPr>
            </a:lvl1pPr>
            <a:lvl2pPr marR="0" lvl="1" algn="l" rtl="0">
              <a:lnSpc>
                <a:spcPct val="100000"/>
              </a:lnSpc>
              <a:spcBef>
                <a:spcPts val="480"/>
              </a:spcBef>
              <a:spcAft>
                <a:spcPts val="0"/>
              </a:spcAft>
              <a:buClr>
                <a:srgbClr val="FFFFFF"/>
              </a:buClr>
              <a:buSzPct val="100000"/>
              <a:buFont typeface="Raleway"/>
              <a:buChar char="○"/>
              <a:defRPr sz="2400" b="0" i="0" u="none" strike="noStrike" cap="none">
                <a:solidFill>
                  <a:srgbClr val="FFFFFF"/>
                </a:solidFill>
                <a:latin typeface="Raleway"/>
                <a:ea typeface="Raleway"/>
                <a:cs typeface="Raleway"/>
                <a:sym typeface="Raleway"/>
              </a:defRPr>
            </a:lvl2pPr>
            <a:lvl3pPr marR="0" lvl="2" algn="l" rtl="0">
              <a:lnSpc>
                <a:spcPct val="100000"/>
              </a:lnSpc>
              <a:spcBef>
                <a:spcPts val="480"/>
              </a:spcBef>
              <a:spcAft>
                <a:spcPts val="0"/>
              </a:spcAft>
              <a:buClr>
                <a:srgbClr val="FFFFFF"/>
              </a:buClr>
              <a:buSzPct val="100000"/>
              <a:buFont typeface="Raleway"/>
              <a:buChar char="■"/>
              <a:defRPr sz="2400" b="0" i="0" u="none" strike="noStrike" cap="none">
                <a:solidFill>
                  <a:srgbClr val="FFFFFF"/>
                </a:solidFill>
                <a:latin typeface="Raleway"/>
                <a:ea typeface="Raleway"/>
                <a:cs typeface="Raleway"/>
                <a:sym typeface="Raleway"/>
              </a:defRPr>
            </a:lvl3pPr>
            <a:lvl4pPr marR="0" lvl="3" algn="l" rtl="0">
              <a:lnSpc>
                <a:spcPct val="100000"/>
              </a:lnSpc>
              <a:spcBef>
                <a:spcPts val="360"/>
              </a:spcBef>
              <a:spcAft>
                <a:spcPts val="0"/>
              </a:spcAft>
              <a:buClr>
                <a:srgbClr val="FFFFFF"/>
              </a:buClr>
              <a:buSzPct val="100000"/>
              <a:buFont typeface="Raleway"/>
              <a:buChar char="●"/>
              <a:defRPr sz="1800" b="0" i="0" u="none" strike="noStrike" cap="none">
                <a:solidFill>
                  <a:srgbClr val="FFFFFF"/>
                </a:solidFill>
                <a:latin typeface="Raleway"/>
                <a:ea typeface="Raleway"/>
                <a:cs typeface="Raleway"/>
                <a:sym typeface="Raleway"/>
              </a:defRPr>
            </a:lvl4pPr>
            <a:lvl5pPr marR="0" lvl="4" algn="l" rtl="0">
              <a:lnSpc>
                <a:spcPct val="100000"/>
              </a:lnSpc>
              <a:spcBef>
                <a:spcPts val="360"/>
              </a:spcBef>
              <a:spcAft>
                <a:spcPts val="0"/>
              </a:spcAft>
              <a:buClr>
                <a:srgbClr val="FFFFFF"/>
              </a:buClr>
              <a:buSzPct val="100000"/>
              <a:buFont typeface="Raleway"/>
              <a:buChar char="○"/>
              <a:defRPr sz="1800" b="0" i="0" u="none" strike="noStrike" cap="none">
                <a:solidFill>
                  <a:srgbClr val="FFFFFF"/>
                </a:solidFill>
                <a:latin typeface="Raleway"/>
                <a:ea typeface="Raleway"/>
                <a:cs typeface="Raleway"/>
                <a:sym typeface="Raleway"/>
              </a:defRPr>
            </a:lvl5pPr>
            <a:lvl6pPr marR="0" lvl="5" algn="l" rtl="0">
              <a:lnSpc>
                <a:spcPct val="100000"/>
              </a:lnSpc>
              <a:spcBef>
                <a:spcPts val="360"/>
              </a:spcBef>
              <a:spcAft>
                <a:spcPts val="0"/>
              </a:spcAft>
              <a:buClr>
                <a:srgbClr val="FFFFFF"/>
              </a:buClr>
              <a:buSzPct val="100000"/>
              <a:buFont typeface="Raleway"/>
              <a:buChar char="■"/>
              <a:defRPr sz="1800" b="0" i="0" u="none" strike="noStrike" cap="none">
                <a:solidFill>
                  <a:srgbClr val="FFFFFF"/>
                </a:solidFill>
                <a:latin typeface="Raleway"/>
                <a:ea typeface="Raleway"/>
                <a:cs typeface="Raleway"/>
                <a:sym typeface="Raleway"/>
              </a:defRPr>
            </a:lvl6pPr>
            <a:lvl7pPr marR="0" lvl="6" algn="l" rtl="0">
              <a:lnSpc>
                <a:spcPct val="100000"/>
              </a:lnSpc>
              <a:spcBef>
                <a:spcPts val="360"/>
              </a:spcBef>
              <a:spcAft>
                <a:spcPts val="0"/>
              </a:spcAft>
              <a:buClr>
                <a:srgbClr val="FFFFFF"/>
              </a:buClr>
              <a:buSzPct val="100000"/>
              <a:buFont typeface="Raleway"/>
              <a:buChar char="●"/>
              <a:defRPr sz="1800" b="0" i="0" u="none" strike="noStrike" cap="none">
                <a:solidFill>
                  <a:srgbClr val="FFFFFF"/>
                </a:solidFill>
                <a:latin typeface="Raleway"/>
                <a:ea typeface="Raleway"/>
                <a:cs typeface="Raleway"/>
                <a:sym typeface="Raleway"/>
              </a:defRPr>
            </a:lvl7pPr>
            <a:lvl8pPr marR="0" lvl="7" algn="l" rtl="0">
              <a:lnSpc>
                <a:spcPct val="100000"/>
              </a:lnSpc>
              <a:spcBef>
                <a:spcPts val="360"/>
              </a:spcBef>
              <a:spcAft>
                <a:spcPts val="0"/>
              </a:spcAft>
              <a:buClr>
                <a:srgbClr val="FFFFFF"/>
              </a:buClr>
              <a:buSzPct val="100000"/>
              <a:buFont typeface="Raleway"/>
              <a:buChar char="○"/>
              <a:defRPr sz="1800" b="0" i="0" u="none" strike="noStrike" cap="none">
                <a:solidFill>
                  <a:srgbClr val="FFFFFF"/>
                </a:solidFill>
                <a:latin typeface="Raleway"/>
                <a:ea typeface="Raleway"/>
                <a:cs typeface="Raleway"/>
                <a:sym typeface="Raleway"/>
              </a:defRPr>
            </a:lvl8pPr>
            <a:lvl9pPr marR="0" lvl="8" algn="l" rtl="0">
              <a:lnSpc>
                <a:spcPct val="100000"/>
              </a:lnSpc>
              <a:spcBef>
                <a:spcPts val="360"/>
              </a:spcBef>
              <a:spcAft>
                <a:spcPts val="0"/>
              </a:spcAft>
              <a:buClr>
                <a:srgbClr val="FFFFFF"/>
              </a:buClr>
              <a:buSzPct val="100000"/>
              <a:buFont typeface="Raleway"/>
              <a:buChar char="■"/>
              <a:defRPr sz="1800" b="0" i="0" u="none" strike="noStrike" cap="none">
                <a:solidFill>
                  <a:srgbClr val="FFFFFF"/>
                </a:solidFill>
                <a:latin typeface="Raleway"/>
                <a:ea typeface="Raleway"/>
                <a:cs typeface="Raleway"/>
                <a:sym typeface="Raleway"/>
              </a:defRPr>
            </a:lvl9pPr>
          </a:lstStyle>
          <a:p>
            <a:pPr algn="ctr">
              <a:spcBef>
                <a:spcPts val="0"/>
              </a:spcBef>
              <a:buFont typeface="Raleway"/>
              <a:buNone/>
            </a:pPr>
            <a:r>
              <a:rPr lang="en-GB" sz="5400" b="1"/>
              <a:t>Thank for your listening</a:t>
            </a:r>
            <a:endParaRPr lang="en" sz="5400" b="1"/>
          </a:p>
        </p:txBody>
      </p:sp>
    </p:spTree>
    <p:extLst>
      <p:ext uri="{BB962C8B-B14F-4D97-AF65-F5344CB8AC3E}">
        <p14:creationId xmlns:p14="http://schemas.microsoft.com/office/powerpoint/2010/main" val="1004146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689771"/>
            <a:ext cx="8229600" cy="727800"/>
          </a:xfrm>
          <a:prstGeom prst="rect">
            <a:avLst/>
          </a:prstGeom>
        </p:spPr>
        <p:txBody>
          <a:bodyPr wrap="square" lIns="91425" tIns="91425" rIns="91425" bIns="91425" anchor="t" anchorCtr="0">
            <a:noAutofit/>
          </a:bodyPr>
          <a:lstStyle/>
          <a:p>
            <a:pPr lvl="0">
              <a:spcBef>
                <a:spcPts val="0"/>
              </a:spcBef>
              <a:buNone/>
            </a:pPr>
            <a:r>
              <a:rPr lang="en-GB">
                <a:latin typeface="Times New Roman" panose="02020603050405020304" pitchFamily="18" charset="0"/>
                <a:cs typeface="Times New Roman" panose="02020603050405020304" pitchFamily="18" charset="0"/>
              </a:rPr>
              <a:t>1.2 </a:t>
            </a:r>
            <a:r>
              <a:rPr lang="en-GB" err="1">
                <a:latin typeface="Times New Roman" panose="02020603050405020304" pitchFamily="18" charset="0"/>
                <a:cs typeface="Times New Roman" panose="02020603050405020304" pitchFamily="18" charset="0"/>
              </a:rPr>
              <a:t>Tổng</a:t>
            </a:r>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quan</a:t>
            </a:r>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về</a:t>
            </a:r>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hệ</a:t>
            </a:r>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thống</a:t>
            </a:r>
            <a:br>
              <a:rPr lang="en-GB"/>
            </a:br>
            <a:endParaRPr lang="en">
              <a:solidFill>
                <a:srgbClr val="DC143C"/>
              </a:solidFill>
            </a:endParaRPr>
          </a:p>
        </p:txBody>
      </p:sp>
      <p:sp>
        <p:nvSpPr>
          <p:cNvPr id="76" name="Shape 76"/>
          <p:cNvSpPr txBox="1">
            <a:spLocks noGrp="1"/>
          </p:cNvSpPr>
          <p:nvPr>
            <p:ph type="body" idx="1"/>
          </p:nvPr>
        </p:nvSpPr>
        <p:spPr>
          <a:xfrm>
            <a:off x="457200" y="1600200"/>
            <a:ext cx="8229600" cy="4967700"/>
          </a:xfrm>
          <a:prstGeom prst="rect">
            <a:avLst/>
          </a:prstGeom>
        </p:spPr>
        <p:txBody>
          <a:bodyPr wrap="square" lIns="91425" tIns="91425" rIns="91425" bIns="91425" anchor="t" anchorCtr="0">
            <a:noAutofit/>
          </a:bodyPr>
          <a:lstStyle/>
          <a:p>
            <a:pPr marL="228600" lvl="0" rtl="0">
              <a:spcBef>
                <a:spcPts val="0"/>
              </a:spcBef>
              <a:buNone/>
            </a:pPr>
            <a:r>
              <a:rPr lang="en-US" sz="3200">
                <a:latin typeface="Times New Roman" panose="02020603050405020304" pitchFamily="18" charset="0"/>
                <a:cs typeface="Times New Roman" panose="02020603050405020304" pitchFamily="18" charset="0"/>
              </a:rPr>
              <a:t>- Một </a:t>
            </a:r>
            <a:r>
              <a:rPr lang="en-US" sz="3200" err="1">
                <a:latin typeface="Times New Roman" panose="02020603050405020304" pitchFamily="18" charset="0"/>
                <a:cs typeface="Times New Roman" panose="02020603050405020304" pitchFamily="18" charset="0"/>
              </a:rPr>
              <a:t>ứng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dụng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phát</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triển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trên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nền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tảng</a:t>
            </a:r>
            <a:r>
              <a:rPr lang="en-US" sz="3200">
                <a:latin typeface="Times New Roman" panose="02020603050405020304" pitchFamily="18" charset="0"/>
                <a:cs typeface="Times New Roman" panose="02020603050405020304" pitchFamily="18" charset="0"/>
              </a:rPr>
              <a:t> Android</a:t>
            </a:r>
            <a:endParaRPr lang="en" sz="3200">
              <a:latin typeface="Times New Roman" panose="02020603050405020304" pitchFamily="18" charset="0"/>
              <a:cs typeface="Times New Roman" panose="02020603050405020304" pitchFamily="18" charset="0"/>
            </a:endParaRPr>
          </a:p>
          <a:p>
            <a:pPr marL="228600" lvl="0" rtl="0">
              <a:spcBef>
                <a:spcPts val="0"/>
              </a:spcBef>
              <a:buNone/>
            </a:pP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Hệ</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thống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nh</a:t>
            </a:r>
            <a:r>
              <a:rPr lang="vi-VN" sz="3200">
                <a:latin typeface="Times New Roman" panose="02020603050405020304" pitchFamily="18" charset="0"/>
                <a:cs typeface="Times New Roman" panose="02020603050405020304" pitchFamily="18" charset="0"/>
              </a:rPr>
              <a:t>ư</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một</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mạng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xã</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hội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thu</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nhỏ</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hỗ</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trợ</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người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dùng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đăng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bài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viết</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tìm</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kiếm</a:t>
            </a:r>
            <a:r>
              <a:rPr lang="en-US" sz="3200">
                <a:latin typeface="Times New Roman" panose="02020603050405020304" pitchFamily="18" charset="0"/>
                <a:cs typeface="Times New Roman" panose="02020603050405020304" pitchFamily="18" charset="0"/>
              </a:rPr>
              <a:t> ng</a:t>
            </a:r>
            <a:r>
              <a:rPr lang="vi-VN" sz="3200">
                <a:latin typeface="Times New Roman" panose="02020603050405020304" pitchFamily="18" charset="0"/>
                <a:cs typeface="Times New Roman" panose="02020603050405020304" pitchFamily="18" charset="0"/>
              </a:rPr>
              <a:t>ư</a:t>
            </a:r>
            <a:r>
              <a:rPr lang="en-US" sz="3200" err="1">
                <a:latin typeface="Times New Roman" panose="02020603050405020304" pitchFamily="18" charset="0"/>
                <a:cs typeface="Times New Roman" panose="02020603050405020304" pitchFamily="18" charset="0"/>
              </a:rPr>
              <a:t>ời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đi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ăn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chung</a:t>
            </a:r>
            <a:r>
              <a:rPr lang="en-US" sz="3200">
                <a:latin typeface="Times New Roman" panose="02020603050405020304" pitchFamily="18" charset="0"/>
                <a:cs typeface="Times New Roman" panose="02020603050405020304" pitchFamily="18" charset="0"/>
              </a:rPr>
              <a:t>.</a:t>
            </a:r>
            <a:endParaRPr lang="en-GB" sz="3200">
              <a:latin typeface="Times New Roman" panose="02020603050405020304" pitchFamily="18" charset="0"/>
              <a:cs typeface="Times New Roman" panose="02020603050405020304" pitchFamily="18" charset="0"/>
            </a:endParaRPr>
          </a:p>
          <a:p>
            <a:pPr marL="228600" lvl="0" rtl="0">
              <a:spcBef>
                <a:spcPts val="0"/>
              </a:spcBef>
              <a:buNone/>
            </a:pP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Hỗ</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trợ</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tìm</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kiếm</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nhanh</a:t>
            </a:r>
            <a:r>
              <a:rPr lang="en-US" sz="3200">
                <a:latin typeface="Times New Roman" panose="02020603050405020304" pitchFamily="18" charset="0"/>
                <a:cs typeface="Times New Roman" panose="02020603050405020304" pitchFamily="18" charset="0"/>
              </a:rPr>
              <a:t> ng</a:t>
            </a:r>
            <a:r>
              <a:rPr lang="vi-VN" sz="3200">
                <a:latin typeface="Times New Roman" panose="02020603050405020304" pitchFamily="18" charset="0"/>
                <a:cs typeface="Times New Roman" panose="02020603050405020304" pitchFamily="18" charset="0"/>
              </a:rPr>
              <a:t>ư</a:t>
            </a:r>
            <a:r>
              <a:rPr lang="en-US" sz="3200" err="1">
                <a:latin typeface="Times New Roman" panose="02020603050405020304" pitchFamily="18" charset="0"/>
                <a:cs typeface="Times New Roman" panose="02020603050405020304" pitchFamily="18" charset="0"/>
              </a:rPr>
              <a:t>ời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đi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ăn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chung</a:t>
            </a:r>
            <a:r>
              <a:rPr lang="en-US" sz="3200">
                <a:latin typeface="Times New Roman" panose="02020603050405020304" pitchFamily="18" charset="0"/>
                <a:cs typeface="Times New Roman" panose="02020603050405020304" pitchFamily="18" charset="0"/>
              </a:rPr>
              <a:t>.</a:t>
            </a:r>
            <a:endParaRPr lang="en" sz="3200">
              <a:latin typeface="Times New Roman" panose="02020603050405020304" pitchFamily="18" charset="0"/>
              <a:cs typeface="Times New Roman" panose="02020603050405020304" pitchFamily="18" charset="0"/>
            </a:endParaRPr>
          </a:p>
          <a:p>
            <a:pPr marL="228600" lvl="0" rtl="0">
              <a:spcBef>
                <a:spcPts val="0"/>
              </a:spcBef>
              <a:buNone/>
            </a:pPr>
            <a:r>
              <a:rPr lang="en-GB" sz="3200">
                <a:latin typeface="Times New Roman" panose="02020603050405020304" pitchFamily="18" charset="0"/>
                <a:cs typeface="Times New Roman" panose="02020603050405020304" pitchFamily="18" charset="0"/>
              </a:rPr>
              <a:t>- G</a:t>
            </a:r>
            <a:r>
              <a:rPr lang="en-US" sz="3200" err="1">
                <a:latin typeface="Times New Roman" panose="02020603050405020304" pitchFamily="18" charset="0"/>
                <a:cs typeface="Times New Roman" panose="02020603050405020304" pitchFamily="18" charset="0"/>
              </a:rPr>
              <a:t>ợi</a:t>
            </a:r>
            <a:r>
              <a:rPr lang="en-US" sz="3200">
                <a:latin typeface="Times New Roman" panose="02020603050405020304" pitchFamily="18" charset="0"/>
                <a:cs typeface="Times New Roman" panose="02020603050405020304" pitchFamily="18" charset="0"/>
              </a:rPr>
              <a:t> ý </a:t>
            </a:r>
            <a:r>
              <a:rPr lang="en-US" sz="3200" err="1">
                <a:latin typeface="Times New Roman" panose="02020603050405020304" pitchFamily="18" charset="0"/>
                <a:cs typeface="Times New Roman" panose="02020603050405020304" pitchFamily="18" charset="0"/>
              </a:rPr>
              <a:t>các</a:t>
            </a:r>
            <a:r>
              <a:rPr lang="en-US" sz="3200">
                <a:latin typeface="Times New Roman" panose="02020603050405020304" pitchFamily="18" charset="0"/>
                <a:cs typeface="Times New Roman" panose="02020603050405020304" pitchFamily="18" charset="0"/>
              </a:rPr>
              <a:t> Voucher </a:t>
            </a:r>
            <a:r>
              <a:rPr lang="en-US" sz="3200" err="1">
                <a:latin typeface="Times New Roman" panose="02020603050405020304" pitchFamily="18" charset="0"/>
                <a:cs typeface="Times New Roman" panose="02020603050405020304" pitchFamily="18" charset="0"/>
              </a:rPr>
              <a:t>hấp</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dẫn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từ</a:t>
            </a:r>
            <a:r>
              <a:rPr lang="en-US" sz="3200">
                <a:latin typeface="Times New Roman" panose="02020603050405020304" pitchFamily="18" charset="0"/>
                <a:cs typeface="Times New Roman" panose="02020603050405020304" pitchFamily="18" charset="0"/>
              </a:rPr>
              <a:t> 2 </a:t>
            </a:r>
            <a:r>
              <a:rPr lang="en-US" sz="3200" err="1">
                <a:latin typeface="Times New Roman" panose="02020603050405020304" pitchFamily="18" charset="0"/>
                <a:cs typeface="Times New Roman" panose="02020603050405020304" pitchFamily="18" charset="0"/>
              </a:rPr>
              <a:t>nguồn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đó</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là</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HotDeal</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và</a:t>
            </a:r>
            <a:r>
              <a:rPr lang="en-US" sz="3200">
                <a:latin typeface="Times New Roman" panose="02020603050405020304" pitchFamily="18" charset="0"/>
                <a:cs typeface="Times New Roman" panose="02020603050405020304" pitchFamily="18" charset="0"/>
              </a:rPr>
              <a:t> Foody.</a:t>
            </a:r>
          </a:p>
          <a:p>
            <a:pPr marL="228600" lvl="0" rtl="0">
              <a:spcBef>
                <a:spcPts val="0"/>
              </a:spcBef>
              <a:buNone/>
            </a:pPr>
            <a:r>
              <a:rPr lang="en-GB" sz="3200">
                <a:latin typeface="Times New Roman" panose="02020603050405020304" pitchFamily="18" charset="0"/>
                <a:cs typeface="Times New Roman" panose="02020603050405020304" pitchFamily="18" charset="0"/>
              </a:rPr>
              <a:t>- </a:t>
            </a:r>
            <a:r>
              <a:rPr lang="en-GB" sz="3200" err="1">
                <a:latin typeface="Times New Roman" panose="02020603050405020304" pitchFamily="18" charset="0"/>
                <a:cs typeface="Times New Roman" panose="02020603050405020304" pitchFamily="18" charset="0"/>
              </a:rPr>
              <a:t>Trò</a:t>
            </a:r>
            <a:r>
              <a:rPr lang="en-GB" sz="3200">
                <a:latin typeface="Times New Roman" panose="02020603050405020304" pitchFamily="18" charset="0"/>
                <a:cs typeface="Times New Roman" panose="02020603050405020304" pitchFamily="18" charset="0"/>
              </a:rPr>
              <a:t> </a:t>
            </a:r>
            <a:r>
              <a:rPr lang="en-GB" sz="3200" err="1">
                <a:latin typeface="Times New Roman" panose="02020603050405020304" pitchFamily="18" charset="0"/>
                <a:cs typeface="Times New Roman" panose="02020603050405020304" pitchFamily="18" charset="0"/>
              </a:rPr>
              <a:t>chuyện</a:t>
            </a:r>
            <a:r>
              <a:rPr lang="en-GB" sz="3200">
                <a:latin typeface="Times New Roman" panose="02020603050405020304" pitchFamily="18" charset="0"/>
                <a:cs typeface="Times New Roman" panose="02020603050405020304" pitchFamily="18" charset="0"/>
              </a:rPr>
              <a:t> </a:t>
            </a:r>
            <a:r>
              <a:rPr lang="en-GB" sz="3200" err="1">
                <a:latin typeface="Times New Roman" panose="02020603050405020304" pitchFamily="18" charset="0"/>
                <a:cs typeface="Times New Roman" panose="02020603050405020304" pitchFamily="18" charset="0"/>
              </a:rPr>
              <a:t>cùng</a:t>
            </a:r>
            <a:r>
              <a:rPr lang="en-GB" sz="3200">
                <a:latin typeface="Times New Roman" panose="02020603050405020304" pitchFamily="18" charset="0"/>
                <a:cs typeface="Times New Roman" panose="02020603050405020304" pitchFamily="18" charset="0"/>
              </a:rPr>
              <a:t> ng</a:t>
            </a:r>
            <a:r>
              <a:rPr lang="vi-VN" sz="3200">
                <a:latin typeface="Times New Roman" panose="02020603050405020304" pitchFamily="18" charset="0"/>
                <a:cs typeface="Times New Roman" panose="02020603050405020304" pitchFamily="18" charset="0"/>
              </a:rPr>
              <a:t>ư</a:t>
            </a:r>
            <a:r>
              <a:rPr lang="en-US" sz="3200" err="1">
                <a:latin typeface="Times New Roman" panose="02020603050405020304" pitchFamily="18" charset="0"/>
                <a:cs typeface="Times New Roman" panose="02020603050405020304" pitchFamily="18" charset="0"/>
              </a:rPr>
              <a:t>ời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khác</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ngay</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trên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hệ</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thống</a:t>
            </a:r>
            <a:r>
              <a:rPr lang="en-US" sz="3200">
                <a:latin typeface="Times New Roman" panose="02020603050405020304" pitchFamily="18" charset="0"/>
                <a:cs typeface="Times New Roman" panose="02020603050405020304" pitchFamily="18" charset="0"/>
              </a:rPr>
              <a:t>.</a:t>
            </a:r>
            <a:endParaRPr lang="en" sz="3200">
              <a:latin typeface="Times New Roman" panose="02020603050405020304" pitchFamily="18" charset="0"/>
              <a:cs typeface="Times New Roman" panose="02020603050405020304" pitchFamily="18" charset="0"/>
            </a:endParaRPr>
          </a:p>
          <a:p>
            <a:pPr lvl="0" rtl="0">
              <a:spcBef>
                <a:spcPts val="0"/>
              </a:spcBef>
              <a:buNone/>
            </a:pPr>
            <a:endParaRPr sz="3200">
              <a:latin typeface="Times New Roman" panose="02020603050405020304" pitchFamily="18" charset="0"/>
              <a:cs typeface="Times New Roman" panose="02020603050405020304" pitchFamily="18" charset="0"/>
            </a:endParaRPr>
          </a:p>
          <a:p>
            <a:pPr lvl="0">
              <a:spcBef>
                <a:spcPts val="0"/>
              </a:spcBef>
              <a:buNone/>
            </a:pPr>
            <a:r>
              <a:rPr lang="en" sz="32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774436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689771"/>
            <a:ext cx="8229600" cy="727800"/>
          </a:xfrm>
          <a:prstGeom prst="rect">
            <a:avLst/>
          </a:prstGeom>
        </p:spPr>
        <p:txBody>
          <a:bodyPr wrap="square" lIns="91425" tIns="91425" rIns="91425" bIns="91425" anchor="t" anchorCtr="0">
            <a:noAutofit/>
          </a:bodyPr>
          <a:lstStyle/>
          <a:p>
            <a:pPr lvl="0">
              <a:spcBef>
                <a:spcPts val="0"/>
              </a:spcBef>
              <a:buNone/>
            </a:pPr>
            <a:r>
              <a:rPr lang="en-GB">
                <a:latin typeface="Times New Roman" panose="02020603050405020304" pitchFamily="18" charset="0"/>
                <a:cs typeface="Times New Roman" panose="02020603050405020304" pitchFamily="18" charset="0"/>
              </a:rPr>
              <a:t>1.3 </a:t>
            </a:r>
            <a:r>
              <a:rPr lang="en-GB" err="1">
                <a:latin typeface="Times New Roman" panose="02020603050405020304" pitchFamily="18" charset="0"/>
                <a:cs typeface="Times New Roman" panose="02020603050405020304" pitchFamily="18" charset="0"/>
              </a:rPr>
              <a:t>Mục</a:t>
            </a:r>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tiêu</a:t>
            </a:r>
            <a:br>
              <a:rPr lang="en-GB">
                <a:latin typeface="Times New Roman" panose="02020603050405020304" pitchFamily="18" charset="0"/>
                <a:cs typeface="Times New Roman" panose="02020603050405020304" pitchFamily="18" charset="0"/>
              </a:rPr>
            </a:br>
            <a:br>
              <a:rPr lang="en-GB"/>
            </a:br>
            <a:endParaRPr lang="en">
              <a:solidFill>
                <a:srgbClr val="DC143C"/>
              </a:solidFill>
            </a:endParaRPr>
          </a:p>
        </p:txBody>
      </p:sp>
      <p:sp>
        <p:nvSpPr>
          <p:cNvPr id="76" name="Shape 76"/>
          <p:cNvSpPr txBox="1">
            <a:spLocks noGrp="1"/>
          </p:cNvSpPr>
          <p:nvPr>
            <p:ph type="body" idx="1"/>
          </p:nvPr>
        </p:nvSpPr>
        <p:spPr>
          <a:xfrm>
            <a:off x="457200" y="1600200"/>
            <a:ext cx="8229600" cy="4967700"/>
          </a:xfrm>
          <a:prstGeom prst="rect">
            <a:avLst/>
          </a:prstGeom>
        </p:spPr>
        <p:txBody>
          <a:bodyPr wrap="square" lIns="91425" tIns="91425" rIns="91425" bIns="91425" anchor="t" anchorCtr="0">
            <a:noAutofit/>
          </a:bodyPr>
          <a:lstStyle/>
          <a:p>
            <a:pPr marL="228600" lvl="0" rtl="0">
              <a:spcBef>
                <a:spcPts val="0"/>
              </a:spcBef>
              <a:buNone/>
            </a:pPr>
            <a:r>
              <a:rPr lang="en-US" sz="3200">
                <a:latin typeface="Times New Roman" panose="02020603050405020304" pitchFamily="18" charset="0"/>
                <a:cs typeface="Times New Roman" panose="02020603050405020304" pitchFamily="18" charset="0"/>
              </a:rPr>
              <a:t>- Xây </a:t>
            </a:r>
            <a:r>
              <a:rPr lang="en-US" sz="3200" err="1">
                <a:latin typeface="Times New Roman" panose="02020603050405020304" pitchFamily="18" charset="0"/>
                <a:cs typeface="Times New Roman" panose="02020603050405020304" pitchFamily="18" charset="0"/>
              </a:rPr>
              <a:t>dựng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các</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chức</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năng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cần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có</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của</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một</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mạng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xã</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hội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nh</a:t>
            </a:r>
            <a:r>
              <a:rPr lang="vi-VN" sz="3200">
                <a:latin typeface="Times New Roman" panose="02020603050405020304" pitchFamily="18" charset="0"/>
                <a:cs typeface="Times New Roman" panose="02020603050405020304" pitchFamily="18" charset="0"/>
              </a:rPr>
              <a:t>ư</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đăng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bài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viết</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bình</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luận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bài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viết</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trang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cá</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nhân</a:t>
            </a:r>
            <a:r>
              <a:rPr lang="en-US" sz="3200">
                <a:latin typeface="Times New Roman" panose="02020603050405020304" pitchFamily="18" charset="0"/>
                <a:cs typeface="Times New Roman" panose="02020603050405020304" pitchFamily="18" charset="0"/>
              </a:rPr>
              <a:t>, trò chuyện, </a:t>
            </a:r>
            <a:r>
              <a:rPr lang="en-US" sz="3200" err="1">
                <a:latin typeface="Times New Roman" panose="02020603050405020304" pitchFamily="18" charset="0"/>
                <a:cs typeface="Times New Roman" panose="02020603050405020304" pitchFamily="18" charset="0"/>
              </a:rPr>
              <a:t>chỉnh</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sửa</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thông</a:t>
            </a:r>
            <a:r>
              <a:rPr lang="en-US" sz="3200">
                <a:latin typeface="Times New Roman" panose="02020603050405020304" pitchFamily="18" charset="0"/>
                <a:cs typeface="Times New Roman" panose="02020603050405020304" pitchFamily="18" charset="0"/>
              </a:rPr>
              <a:t> tin ng</a:t>
            </a:r>
            <a:r>
              <a:rPr lang="vi-VN" sz="3200">
                <a:latin typeface="Times New Roman" panose="02020603050405020304" pitchFamily="18" charset="0"/>
                <a:cs typeface="Times New Roman" panose="02020603050405020304" pitchFamily="18" charset="0"/>
              </a:rPr>
              <a:t>ư</a:t>
            </a:r>
            <a:r>
              <a:rPr lang="en-US" sz="3200" err="1">
                <a:latin typeface="Times New Roman" panose="02020603050405020304" pitchFamily="18" charset="0"/>
                <a:cs typeface="Times New Roman" panose="02020603050405020304" pitchFamily="18" charset="0"/>
              </a:rPr>
              <a:t>ời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dùng</a:t>
            </a:r>
            <a:r>
              <a:rPr lang="en-US" sz="3200">
                <a:latin typeface="Times New Roman" panose="02020603050405020304" pitchFamily="18" charset="0"/>
                <a:cs typeface="Times New Roman" panose="02020603050405020304" pitchFamily="18" charset="0"/>
              </a:rPr>
              <a:t>.</a:t>
            </a:r>
            <a:endParaRPr lang="en" sz="3200">
              <a:latin typeface="Times New Roman" panose="02020603050405020304" pitchFamily="18" charset="0"/>
              <a:cs typeface="Times New Roman" panose="02020603050405020304" pitchFamily="18" charset="0"/>
            </a:endParaRPr>
          </a:p>
          <a:p>
            <a:pPr marL="228600" lvl="0" rtl="0">
              <a:spcBef>
                <a:spcPts val="0"/>
              </a:spcBef>
              <a:buNone/>
            </a:pPr>
            <a:r>
              <a:rPr lang="en-US" sz="3200">
                <a:latin typeface="Times New Roman" panose="02020603050405020304" pitchFamily="18" charset="0"/>
                <a:cs typeface="Times New Roman" panose="02020603050405020304" pitchFamily="18" charset="0"/>
              </a:rPr>
              <a:t>- Hệ </a:t>
            </a:r>
            <a:r>
              <a:rPr lang="en-US" sz="3200" err="1">
                <a:latin typeface="Times New Roman" panose="02020603050405020304" pitchFamily="18" charset="0"/>
                <a:cs typeface="Times New Roman" panose="02020603050405020304" pitchFamily="18" charset="0"/>
              </a:rPr>
              <a:t>thống</a:t>
            </a:r>
            <a:r>
              <a:rPr lang="en-US" sz="3200">
                <a:latin typeface="Times New Roman" panose="02020603050405020304" pitchFamily="18" charset="0"/>
                <a:cs typeface="Times New Roman" panose="02020603050405020304" pitchFamily="18" charset="0"/>
              </a:rPr>
              <a:t> đ</a:t>
            </a:r>
            <a:r>
              <a:rPr lang="vi-VN" sz="3200">
                <a:latin typeface="Times New Roman" panose="02020603050405020304" pitchFamily="18" charset="0"/>
                <a:cs typeface="Times New Roman" panose="02020603050405020304" pitchFamily="18" charset="0"/>
              </a:rPr>
              <a:t>ư</a:t>
            </a:r>
            <a:r>
              <a:rPr lang="en-US" sz="3200" err="1">
                <a:latin typeface="Times New Roman" panose="02020603050405020304" pitchFamily="18" charset="0"/>
                <a:cs typeface="Times New Roman" panose="02020603050405020304" pitchFamily="18" charset="0"/>
              </a:rPr>
              <a:t>ợc</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vận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hành</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trên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thời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gian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thực</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cập</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nhật</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thông</a:t>
            </a:r>
            <a:r>
              <a:rPr lang="en-US" sz="3200">
                <a:latin typeface="Times New Roman" panose="02020603050405020304" pitchFamily="18" charset="0"/>
                <a:cs typeface="Times New Roman" panose="02020603050405020304" pitchFamily="18" charset="0"/>
              </a:rPr>
              <a:t> tin </a:t>
            </a:r>
            <a:r>
              <a:rPr lang="en-US" sz="3200" err="1">
                <a:latin typeface="Times New Roman" panose="02020603050405020304" pitchFamily="18" charset="0"/>
                <a:cs typeface="Times New Roman" panose="02020603050405020304" pitchFamily="18" charset="0"/>
              </a:rPr>
              <a:t>liên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tục</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và</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gửi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về</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cho</a:t>
            </a:r>
            <a:r>
              <a:rPr lang="en-US" sz="3200">
                <a:latin typeface="Times New Roman" panose="02020603050405020304" pitchFamily="18" charset="0"/>
                <a:cs typeface="Times New Roman" panose="02020603050405020304" pitchFamily="18" charset="0"/>
              </a:rPr>
              <a:t> ng</a:t>
            </a:r>
            <a:r>
              <a:rPr lang="vi-VN" sz="3200">
                <a:latin typeface="Times New Roman" panose="02020603050405020304" pitchFamily="18" charset="0"/>
                <a:cs typeface="Times New Roman" panose="02020603050405020304" pitchFamily="18" charset="0"/>
              </a:rPr>
              <a:t>ư</a:t>
            </a:r>
            <a:r>
              <a:rPr lang="en-US" sz="3200" err="1">
                <a:latin typeface="Times New Roman" panose="02020603050405020304" pitchFamily="18" charset="0"/>
                <a:cs typeface="Times New Roman" panose="02020603050405020304" pitchFamily="18" charset="0"/>
              </a:rPr>
              <a:t>ời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dùng</a:t>
            </a:r>
            <a:r>
              <a:rPr lang="en-US" sz="3200">
                <a:latin typeface="Times New Roman" panose="02020603050405020304" pitchFamily="18" charset="0"/>
                <a:cs typeface="Times New Roman" panose="02020603050405020304" pitchFamily="18" charset="0"/>
              </a:rPr>
              <a:t>.</a:t>
            </a:r>
            <a:r>
              <a:rPr lang="en-GB" sz="3200">
                <a:latin typeface="Times New Roman" panose="02020603050405020304" pitchFamily="18" charset="0"/>
                <a:cs typeface="Times New Roman" panose="02020603050405020304" pitchFamily="18" charset="0"/>
              </a:rPr>
              <a:t> </a:t>
            </a:r>
            <a:endParaRPr lang="en" sz="3200">
              <a:latin typeface="Times New Roman" panose="02020603050405020304" pitchFamily="18" charset="0"/>
              <a:cs typeface="Times New Roman" panose="02020603050405020304" pitchFamily="18" charset="0"/>
            </a:endParaRPr>
          </a:p>
          <a:p>
            <a:pPr marL="228600" lvl="0" rtl="0">
              <a:spcBef>
                <a:spcPts val="0"/>
              </a:spcBef>
              <a:buNone/>
            </a:pPr>
            <a:r>
              <a:rPr lang="en-GB" sz="3200">
                <a:latin typeface="Times New Roman" panose="02020603050405020304" pitchFamily="18" charset="0"/>
                <a:cs typeface="Times New Roman" panose="02020603050405020304" pitchFamily="18" charset="0"/>
              </a:rPr>
              <a:t>- Xây </a:t>
            </a:r>
            <a:r>
              <a:rPr lang="en-US" sz="3200" err="1">
                <a:latin typeface="Times New Roman" panose="02020603050405020304" pitchFamily="18" charset="0"/>
                <a:cs typeface="Times New Roman" panose="02020603050405020304" pitchFamily="18" charset="0"/>
              </a:rPr>
              <a:t>dựng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hệ</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thống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tính</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độ</a:t>
            </a:r>
            <a:r>
              <a:rPr lang="en-US" sz="3200">
                <a:latin typeface="Times New Roman" panose="02020603050405020304" pitchFamily="18" charset="0"/>
                <a:cs typeface="Times New Roman" panose="02020603050405020304" pitchFamily="18" charset="0"/>
              </a:rPr>
              <a:t> tin </a:t>
            </a:r>
            <a:r>
              <a:rPr lang="en-US" sz="3200" err="1">
                <a:latin typeface="Times New Roman" panose="02020603050405020304" pitchFamily="18" charset="0"/>
                <a:cs typeface="Times New Roman" panose="02020603050405020304" pitchFamily="18" charset="0"/>
              </a:rPr>
              <a:t>cậy</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dựa</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trên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quá</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trình</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hẹn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hò</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tr</a:t>
            </a:r>
            <a:r>
              <a:rPr lang="vi-VN" sz="3200">
                <a:latin typeface="Times New Roman" panose="02020603050405020304" pitchFamily="18" charset="0"/>
                <a:cs typeface="Times New Roman" panose="02020603050405020304" pitchFamily="18" charset="0"/>
              </a:rPr>
              <a:t>ư</a:t>
            </a:r>
            <a:r>
              <a:rPr lang="en-US" sz="3200" err="1">
                <a:latin typeface="Times New Roman" panose="02020603050405020304" pitchFamily="18" charset="0"/>
                <a:cs typeface="Times New Roman" panose="02020603050405020304" pitchFamily="18" charset="0"/>
              </a:rPr>
              <a:t>ớc</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đó</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của</a:t>
            </a:r>
            <a:r>
              <a:rPr lang="en-US" sz="3200">
                <a:latin typeface="Times New Roman" panose="02020603050405020304" pitchFamily="18" charset="0"/>
                <a:cs typeface="Times New Roman" panose="02020603050405020304" pitchFamily="18" charset="0"/>
              </a:rPr>
              <a:t> ng</a:t>
            </a:r>
            <a:r>
              <a:rPr lang="vi-VN" sz="3200">
                <a:latin typeface="Times New Roman" panose="02020603050405020304" pitchFamily="18" charset="0"/>
                <a:cs typeface="Times New Roman" panose="02020603050405020304" pitchFamily="18" charset="0"/>
              </a:rPr>
              <a:t>ư</a:t>
            </a:r>
            <a:r>
              <a:rPr lang="en-US" sz="3200" err="1">
                <a:latin typeface="Times New Roman" panose="02020603050405020304" pitchFamily="18" charset="0"/>
                <a:cs typeface="Times New Roman" panose="02020603050405020304" pitchFamily="18" charset="0"/>
              </a:rPr>
              <a:t>ời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dùng</a:t>
            </a:r>
            <a:r>
              <a:rPr lang="en-US" sz="3200">
                <a:latin typeface="Times New Roman" panose="02020603050405020304" pitchFamily="18" charset="0"/>
                <a:cs typeface="Times New Roman" panose="02020603050405020304" pitchFamily="18" charset="0"/>
              </a:rPr>
              <a:t>.</a:t>
            </a:r>
            <a:endParaRPr lang="en" sz="3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6199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689771"/>
            <a:ext cx="8229600" cy="727800"/>
          </a:xfrm>
          <a:prstGeom prst="rect">
            <a:avLst/>
          </a:prstGeom>
        </p:spPr>
        <p:txBody>
          <a:bodyPr wrap="square" lIns="91425" tIns="91425" rIns="91425" bIns="91425" anchor="t" anchorCtr="0">
            <a:noAutofit/>
          </a:bodyPr>
          <a:lstStyle/>
          <a:p>
            <a:pPr lvl="0">
              <a:spcBef>
                <a:spcPts val="0"/>
              </a:spcBef>
              <a:buNone/>
            </a:pPr>
            <a:r>
              <a:rPr lang="en-GB">
                <a:latin typeface="Times New Roman" panose="02020603050405020304" pitchFamily="18" charset="0"/>
                <a:cs typeface="Times New Roman" panose="02020603050405020304" pitchFamily="18" charset="0"/>
              </a:rPr>
              <a:t>1.4 Ý </a:t>
            </a:r>
            <a:r>
              <a:rPr lang="en-GB" err="1">
                <a:latin typeface="Times New Roman" panose="02020603050405020304" pitchFamily="18" charset="0"/>
                <a:cs typeface="Times New Roman" panose="02020603050405020304" pitchFamily="18" charset="0"/>
              </a:rPr>
              <a:t>nghĩa</a:t>
            </a:r>
            <a:br>
              <a:rPr lang="en-GB">
                <a:latin typeface="Times New Roman" panose="02020603050405020304" pitchFamily="18" charset="0"/>
                <a:cs typeface="Times New Roman" panose="02020603050405020304" pitchFamily="18" charset="0"/>
              </a:rPr>
            </a:br>
            <a:br>
              <a:rPr lang="en-GB"/>
            </a:br>
            <a:endParaRPr lang="en">
              <a:solidFill>
                <a:srgbClr val="DC143C"/>
              </a:solidFill>
            </a:endParaRPr>
          </a:p>
        </p:txBody>
      </p:sp>
      <p:sp>
        <p:nvSpPr>
          <p:cNvPr id="76" name="Shape 76"/>
          <p:cNvSpPr txBox="1">
            <a:spLocks noGrp="1"/>
          </p:cNvSpPr>
          <p:nvPr>
            <p:ph type="body" idx="1"/>
          </p:nvPr>
        </p:nvSpPr>
        <p:spPr>
          <a:xfrm>
            <a:off x="457200" y="1600200"/>
            <a:ext cx="8229600" cy="4967700"/>
          </a:xfrm>
          <a:prstGeom prst="rect">
            <a:avLst/>
          </a:prstGeom>
        </p:spPr>
        <p:txBody>
          <a:bodyPr wrap="square" lIns="91425" tIns="91425" rIns="91425" bIns="91425" anchor="t" anchorCtr="0">
            <a:noAutofit/>
          </a:bodyPr>
          <a:lstStyle/>
          <a:p>
            <a:pPr marL="228600" lvl="0" rtl="0">
              <a:spcBef>
                <a:spcPts val="0"/>
              </a:spcBef>
              <a:buNone/>
            </a:pPr>
            <a:r>
              <a:rPr lang="en-US">
                <a:latin typeface="Times New Roman" panose="02020603050405020304" pitchFamily="18" charset="0"/>
                <a:cs typeface="Times New Roman" panose="02020603050405020304" pitchFamily="18" charset="0"/>
              </a:rPr>
              <a:t>- Gắn </a:t>
            </a:r>
            <a:r>
              <a:rPr lang="en-US" err="1">
                <a:latin typeface="Times New Roman" panose="02020603050405020304" pitchFamily="18" charset="0"/>
                <a:cs typeface="Times New Roman" panose="02020603050405020304" pitchFamily="18" charset="0"/>
              </a:rPr>
              <a:t>kết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mọi</a:t>
            </a:r>
            <a:r>
              <a:rPr lang="en-US">
                <a:latin typeface="Times New Roman" panose="02020603050405020304" pitchFamily="18" charset="0"/>
                <a:cs typeface="Times New Roman" panose="02020603050405020304" pitchFamily="18" charset="0"/>
              </a:rPr>
              <a:t> ng</a:t>
            </a:r>
            <a:r>
              <a:rPr lang="vi-VN">
                <a:latin typeface="Times New Roman" panose="02020603050405020304" pitchFamily="18" charset="0"/>
                <a:cs typeface="Times New Roman" panose="02020603050405020304" pitchFamily="18" charset="0"/>
              </a:rPr>
              <a:t>ư</a:t>
            </a:r>
            <a:r>
              <a:rPr lang="en-US" err="1">
                <a:latin typeface="Times New Roman" panose="02020603050405020304" pitchFamily="18" charset="0"/>
                <a:cs typeface="Times New Roman" panose="02020603050405020304" pitchFamily="18" charset="0"/>
              </a:rPr>
              <a:t>ời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thông</a:t>
            </a:r>
            <a:r>
              <a:rPr lang="en-US">
                <a:latin typeface="Times New Roman" panose="02020603050405020304" pitchFamily="18" charset="0"/>
                <a:cs typeface="Times New Roman" panose="02020603050405020304" pitchFamily="18" charset="0"/>
              </a:rPr>
              <a:t> qua </a:t>
            </a:r>
            <a:r>
              <a:rPr lang="en-US" err="1">
                <a:latin typeface="Times New Roman" panose="02020603050405020304" pitchFamily="18" charset="0"/>
                <a:cs typeface="Times New Roman" panose="02020603050405020304" pitchFamily="18" charset="0"/>
              </a:rPr>
              <a:t>việc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ăn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chung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cùng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nhau</a:t>
            </a:r>
            <a:r>
              <a:rPr lang="en-US">
                <a:latin typeface="Times New Roman" panose="02020603050405020304" pitchFamily="18" charset="0"/>
                <a:cs typeface="Times New Roman" panose="02020603050405020304" pitchFamily="18" charset="0"/>
              </a:rPr>
              <a:t>.</a:t>
            </a:r>
          </a:p>
          <a:p>
            <a:pPr marL="228600" lvl="0" rtl="0">
              <a:spcBef>
                <a:spcPts val="0"/>
              </a:spcBef>
              <a:buNone/>
            </a:pPr>
            <a:endParaRPr lang="en-US">
              <a:latin typeface="Times New Roman" panose="02020603050405020304" pitchFamily="18" charset="0"/>
              <a:cs typeface="Times New Roman" panose="02020603050405020304" pitchFamily="18" charset="0"/>
            </a:endParaRPr>
          </a:p>
          <a:p>
            <a:pPr marL="228600">
              <a:buNone/>
            </a:pPr>
            <a:r>
              <a:rPr lang="en-GB">
                <a:latin typeface="Times New Roman" panose="02020603050405020304" pitchFamily="18" charset="0"/>
                <a:cs typeface="Times New Roman" panose="02020603050405020304" pitchFamily="18" charset="0"/>
              </a:rPr>
              <a:t>- Giảm thiểu tiền chi trả mà vẫn có thể đ</a:t>
            </a:r>
            <a:r>
              <a:rPr lang="en-US" err="1">
                <a:latin typeface="Times New Roman" panose="02020603050405020304" pitchFamily="18" charset="0"/>
                <a:cs typeface="Times New Roman" panose="02020603050405020304" pitchFamily="18" charset="0"/>
              </a:rPr>
              <a:t>ược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ăn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ngon</a:t>
            </a:r>
            <a:r>
              <a:rPr lang="en-US">
                <a:latin typeface="Times New Roman" panose="02020603050405020304" pitchFamily="18" charset="0"/>
                <a:cs typeface="Times New Roman" panose="02020603050405020304" pitchFamily="18" charset="0"/>
              </a:rPr>
              <a:t> qua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voucher couple </a:t>
            </a:r>
            <a:r>
              <a:rPr lang="en-US" err="1">
                <a:latin typeface="Times New Roman" panose="02020603050405020304" pitchFamily="18" charset="0"/>
                <a:cs typeface="Times New Roman" panose="02020603050405020304" pitchFamily="18" charset="0"/>
              </a:rPr>
              <a:t>hoặc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nhóm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bạn</a:t>
            </a:r>
            <a:r>
              <a:rPr lang="en-US">
                <a:latin typeface="Times New Roman" panose="02020603050405020304" pitchFamily="18" charset="0"/>
                <a:cs typeface="Times New Roman" panose="02020603050405020304" pitchFamily="18" charset="0"/>
              </a:rPr>
              <a:t>.</a:t>
            </a:r>
          </a:p>
          <a:p>
            <a:pPr marL="228600">
              <a:buNone/>
            </a:pPr>
            <a:endParaRPr lang="en">
              <a:latin typeface="Times New Roman" panose="02020603050405020304" pitchFamily="18" charset="0"/>
              <a:cs typeface="Times New Roman" panose="02020603050405020304" pitchFamily="18" charset="0"/>
            </a:endParaRPr>
          </a:p>
          <a:p>
            <a:pPr marL="228600">
              <a:buNone/>
            </a:pPr>
            <a:r>
              <a:rPr lang="en-US">
                <a:latin typeface="Times New Roman" panose="02020603050405020304" pitchFamily="18" charset="0"/>
                <a:cs typeface="Times New Roman" panose="02020603050405020304" pitchFamily="18" charset="0"/>
              </a:rPr>
              <a:t>- Giúp ng</a:t>
            </a:r>
            <a:r>
              <a:rPr lang="vi-VN">
                <a:latin typeface="Times New Roman" panose="02020603050405020304" pitchFamily="18" charset="0"/>
                <a:cs typeface="Times New Roman" panose="02020603050405020304" pitchFamily="18" charset="0"/>
              </a:rPr>
              <a:t>ư</a:t>
            </a:r>
            <a:r>
              <a:rPr lang="en-US">
                <a:latin typeface="Times New Roman" panose="02020603050405020304" pitchFamily="18" charset="0"/>
                <a:cs typeface="Times New Roman" panose="02020603050405020304" pitchFamily="18" charset="0"/>
              </a:rPr>
              <a:t>ời sử dụng th</a:t>
            </a:r>
            <a:r>
              <a:rPr lang="vi-VN">
                <a:latin typeface="Times New Roman" panose="02020603050405020304" pitchFamily="18" charset="0"/>
                <a:cs typeface="Times New Roman" panose="02020603050405020304" pitchFamily="18" charset="0"/>
              </a:rPr>
              <a:t>ư</a:t>
            </a:r>
            <a:r>
              <a:rPr lang="en-US">
                <a:latin typeface="Times New Roman" panose="02020603050405020304" pitchFamily="18" charset="0"/>
                <a:cs typeface="Times New Roman" panose="02020603050405020304" pitchFamily="18" charset="0"/>
              </a:rPr>
              <a:t> giãn sau những giờ làm việc căng thẳng bằng những bữa ăn ngon cùng những ng</a:t>
            </a:r>
            <a:r>
              <a:rPr lang="vi-VN">
                <a:latin typeface="Times New Roman" panose="02020603050405020304" pitchFamily="18" charset="0"/>
                <a:cs typeface="Times New Roman" panose="02020603050405020304" pitchFamily="18" charset="0"/>
              </a:rPr>
              <a:t>ư</a:t>
            </a:r>
            <a:r>
              <a:rPr lang="en-US">
                <a:latin typeface="Times New Roman" panose="02020603050405020304" pitchFamily="18" charset="0"/>
                <a:cs typeface="Times New Roman" panose="02020603050405020304" pitchFamily="18" charset="0"/>
              </a:rPr>
              <a:t>ời bạn mới.</a:t>
            </a:r>
            <a:endParaRPr>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8491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689771"/>
            <a:ext cx="8229600" cy="727800"/>
          </a:xfrm>
          <a:prstGeom prst="rect">
            <a:avLst/>
          </a:prstGeom>
        </p:spPr>
        <p:txBody>
          <a:bodyPr wrap="square" lIns="91425" tIns="91425" rIns="91425" bIns="91425" anchor="t" anchorCtr="0">
            <a:noAutofit/>
          </a:bodyPr>
          <a:lstStyle/>
          <a:p>
            <a:pPr lvl="0" algn="ctr">
              <a:spcBef>
                <a:spcPts val="0"/>
              </a:spcBef>
              <a:buNone/>
            </a:pPr>
            <a:r>
              <a:rPr lang="en-GB" err="1">
                <a:latin typeface="Times New Roman" panose="02020603050405020304" pitchFamily="18" charset="0"/>
                <a:cs typeface="Times New Roman" panose="02020603050405020304" pitchFamily="18" charset="0"/>
              </a:rPr>
              <a:t>Nội</a:t>
            </a:r>
            <a:r>
              <a:rPr lang="en-GB">
                <a:latin typeface="Times New Roman" panose="02020603050405020304" pitchFamily="18" charset="0"/>
                <a:cs typeface="Times New Roman" panose="02020603050405020304" pitchFamily="18" charset="0"/>
              </a:rPr>
              <a:t> dung </a:t>
            </a:r>
            <a:r>
              <a:rPr lang="en-GB" err="1">
                <a:latin typeface="Times New Roman" panose="02020603050405020304" pitchFamily="18" charset="0"/>
                <a:cs typeface="Times New Roman" panose="02020603050405020304" pitchFamily="18" charset="0"/>
              </a:rPr>
              <a:t>chính</a:t>
            </a:r>
            <a:br>
              <a:rPr lang="en-GB">
                <a:latin typeface="Times New Roman" panose="02020603050405020304" pitchFamily="18" charset="0"/>
                <a:cs typeface="Times New Roman" panose="02020603050405020304" pitchFamily="18" charset="0"/>
              </a:rPr>
            </a:br>
            <a:br>
              <a:rPr lang="en-GB">
                <a:latin typeface="Times New Roman" panose="02020603050405020304" pitchFamily="18" charset="0"/>
                <a:cs typeface="Times New Roman" panose="02020603050405020304" pitchFamily="18" charset="0"/>
              </a:rPr>
            </a:br>
            <a:br>
              <a:rPr lang="en-GB"/>
            </a:br>
            <a:endParaRPr lang="en">
              <a:solidFill>
                <a:srgbClr val="DC143C"/>
              </a:solidFill>
            </a:endParaRPr>
          </a:p>
        </p:txBody>
      </p:sp>
      <p:sp>
        <p:nvSpPr>
          <p:cNvPr id="76" name="Shape 76"/>
          <p:cNvSpPr txBox="1">
            <a:spLocks noGrp="1"/>
          </p:cNvSpPr>
          <p:nvPr>
            <p:ph type="body" idx="1"/>
          </p:nvPr>
        </p:nvSpPr>
        <p:spPr>
          <a:xfrm>
            <a:off x="506437" y="1769013"/>
            <a:ext cx="8229600" cy="4967700"/>
          </a:xfrm>
          <a:prstGeom prst="rect">
            <a:avLst/>
          </a:prstGeom>
        </p:spPr>
        <p:txBody>
          <a:bodyPr wrap="square" lIns="91425" tIns="91425" rIns="91425" bIns="91425" anchor="t" anchorCtr="0">
            <a:noAutofit/>
          </a:bodyPr>
          <a:lstStyle/>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Giới</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thiệu</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tổng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quan</a:t>
            </a:r>
            <a:endParaRPr lang="en-US"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b="1">
                <a:solidFill>
                  <a:srgbClr val="FF0000"/>
                </a:solidFill>
                <a:latin typeface="Times New Roman" panose="02020603050405020304" pitchFamily="18" charset="0"/>
                <a:cs typeface="Times New Roman" panose="02020603050405020304" pitchFamily="18" charset="0"/>
              </a:rPr>
              <a:t>C</a:t>
            </a:r>
            <a:r>
              <a:rPr lang="vi-VN" sz="3600" b="1">
                <a:solidFill>
                  <a:srgbClr val="FF0000"/>
                </a:solidFill>
                <a:latin typeface="Times New Roman" panose="02020603050405020304" pitchFamily="18" charset="0"/>
                <a:cs typeface="Times New Roman" panose="02020603050405020304" pitchFamily="18" charset="0"/>
              </a:rPr>
              <a:t>ơ</a:t>
            </a:r>
            <a:r>
              <a:rPr lang="en-US" sz="3600" b="1">
                <a:solidFill>
                  <a:srgbClr val="FF0000"/>
                </a:solidFill>
                <a:latin typeface="Times New Roman" panose="02020603050405020304" pitchFamily="18" charset="0"/>
                <a:cs typeface="Times New Roman" panose="02020603050405020304" pitchFamily="18" charset="0"/>
              </a:rPr>
              <a:t> </a:t>
            </a:r>
            <a:r>
              <a:rPr lang="en-US" sz="3600" b="1" err="1">
                <a:solidFill>
                  <a:srgbClr val="FF0000"/>
                </a:solidFill>
                <a:latin typeface="Times New Roman" panose="02020603050405020304" pitchFamily="18" charset="0"/>
                <a:cs typeface="Times New Roman" panose="02020603050405020304" pitchFamily="18" charset="0"/>
              </a:rPr>
              <a:t>sở</a:t>
            </a:r>
            <a:r>
              <a:rPr lang="en-US" sz="3600" b="1">
                <a:solidFill>
                  <a:srgbClr val="FF0000"/>
                </a:solidFill>
                <a:latin typeface="Times New Roman" panose="02020603050405020304" pitchFamily="18" charset="0"/>
                <a:cs typeface="Times New Roman" panose="02020603050405020304" pitchFamily="18" charset="0"/>
              </a:rPr>
              <a:t> </a:t>
            </a:r>
            <a:r>
              <a:rPr lang="en-US" sz="3600" b="1" err="1">
                <a:solidFill>
                  <a:srgbClr val="FF0000"/>
                </a:solidFill>
                <a:latin typeface="Times New Roman" panose="02020603050405020304" pitchFamily="18" charset="0"/>
                <a:cs typeface="Times New Roman" panose="02020603050405020304" pitchFamily="18" charset="0"/>
              </a:rPr>
              <a:t>lý</a:t>
            </a:r>
            <a:r>
              <a:rPr lang="en-US" sz="3600" b="1">
                <a:solidFill>
                  <a:srgbClr val="FF0000"/>
                </a:solidFill>
                <a:latin typeface="Times New Roman" panose="02020603050405020304" pitchFamily="18" charset="0"/>
                <a:cs typeface="Times New Roman" panose="02020603050405020304" pitchFamily="18" charset="0"/>
              </a:rPr>
              <a:t> </a:t>
            </a:r>
            <a:r>
              <a:rPr lang="en-US" sz="3600" b="1" err="1">
                <a:solidFill>
                  <a:srgbClr val="FF0000"/>
                </a:solidFill>
                <a:latin typeface="Times New Roman" panose="02020603050405020304" pitchFamily="18" charset="0"/>
                <a:cs typeface="Times New Roman" panose="02020603050405020304" pitchFamily="18" charset="0"/>
              </a:rPr>
              <a:t>thuyết</a:t>
            </a:r>
            <a:endParaRPr lang="en-US" sz="3600" b="1">
              <a:solidFill>
                <a:srgbClr val="FF0000"/>
              </a:solidFill>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Tổng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quan</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ch</a:t>
            </a:r>
            <a:r>
              <a:rPr lang="vi-VN" sz="3600">
                <a:latin typeface="Times New Roman" panose="02020603050405020304" pitchFamily="18" charset="0"/>
                <a:cs typeface="Times New Roman" panose="02020603050405020304" pitchFamily="18" charset="0"/>
              </a:rPr>
              <a:t>ư</a:t>
            </a:r>
            <a:r>
              <a:rPr lang="en-US" sz="3600" err="1">
                <a:latin typeface="Times New Roman" panose="02020603050405020304" pitchFamily="18" charset="0"/>
                <a:cs typeface="Times New Roman" panose="02020603050405020304" pitchFamily="18" charset="0"/>
              </a:rPr>
              <a:t>ơng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trình</a:t>
            </a:r>
            <a:endParaRPr lang="en-US"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Phân</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tích</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thiết</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kế</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hệ</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thống</a:t>
            </a:r>
            <a:endParaRPr lang="en-US"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Kết</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quả</a:t>
            </a:r>
            <a:endParaRPr lang="en-US"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Kết</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luận</a:t>
            </a:r>
            <a:r>
              <a:rPr lang="en-US" sz="3600">
                <a:latin typeface="Times New Roman" panose="02020603050405020304" pitchFamily="18" charset="0"/>
                <a:cs typeface="Times New Roman" panose="02020603050405020304" pitchFamily="18" charset="0"/>
              </a:rPr>
              <a:t> &amp; h</a:t>
            </a:r>
            <a:r>
              <a:rPr lang="vi-VN" sz="3600">
                <a:latin typeface="Times New Roman" panose="02020603050405020304" pitchFamily="18" charset="0"/>
                <a:cs typeface="Times New Roman" panose="02020603050405020304" pitchFamily="18" charset="0"/>
              </a:rPr>
              <a:t>ư</a:t>
            </a:r>
            <a:r>
              <a:rPr lang="en-US" sz="3600" err="1">
                <a:latin typeface="Times New Roman" panose="02020603050405020304" pitchFamily="18" charset="0"/>
                <a:cs typeface="Times New Roman" panose="02020603050405020304" pitchFamily="18" charset="0"/>
              </a:rPr>
              <a:t>ớng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phát</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triển</a:t>
            </a:r>
            <a:endParaRPr lang="en-US" sz="360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600" err="1">
                <a:latin typeface="Times New Roman" panose="02020603050405020304" pitchFamily="18" charset="0"/>
                <a:cs typeface="Times New Roman" panose="02020603050405020304" pitchFamily="18" charset="0"/>
              </a:rPr>
              <a:t>Tài</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liệu</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tham</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khảo</a:t>
            </a:r>
            <a:endParaRPr lang="en-US" sz="3600">
              <a:latin typeface="Times New Roman" panose="02020603050405020304" pitchFamily="18" charset="0"/>
              <a:cs typeface="Times New Roman" panose="02020603050405020304" pitchFamily="18" charset="0"/>
            </a:endParaRPr>
          </a:p>
          <a:p>
            <a:pPr lvl="0" rtl="0">
              <a:spcBef>
                <a:spcPts val="0"/>
              </a:spcBef>
              <a:buNone/>
            </a:pPr>
            <a:endParaRPr sz="3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7442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689771"/>
            <a:ext cx="8229600" cy="727800"/>
          </a:xfrm>
          <a:prstGeom prst="rect">
            <a:avLst/>
          </a:prstGeom>
        </p:spPr>
        <p:txBody>
          <a:bodyPr wrap="square" lIns="91425" tIns="91425" rIns="91425" bIns="91425" anchor="t" anchorCtr="0">
            <a:noAutofit/>
          </a:bodyPr>
          <a:lstStyle/>
          <a:p>
            <a:pPr lvl="0">
              <a:spcBef>
                <a:spcPts val="0"/>
              </a:spcBef>
              <a:buNone/>
            </a:pPr>
            <a:r>
              <a:rPr lang="en-US">
                <a:latin typeface="Times New Roman" panose="02020603050405020304" pitchFamily="18" charset="0"/>
                <a:cs typeface="Times New Roman" panose="02020603050405020304" pitchFamily="18" charset="0"/>
              </a:rPr>
              <a:t>2.1 Node.js</a:t>
            </a:r>
            <a:br>
              <a:rPr lang="en-US">
                <a:latin typeface="Times New Roman" panose="02020603050405020304" pitchFamily="18" charset="0"/>
                <a:cs typeface="Times New Roman" panose="02020603050405020304" pitchFamily="18" charset="0"/>
              </a:rPr>
            </a:br>
            <a:br>
              <a:rPr lang="en-GB">
                <a:latin typeface="Times New Roman" panose="02020603050405020304" pitchFamily="18" charset="0"/>
                <a:cs typeface="Times New Roman" panose="02020603050405020304" pitchFamily="18" charset="0"/>
              </a:rPr>
            </a:br>
            <a:br>
              <a:rPr lang="en-GB"/>
            </a:br>
            <a:endParaRPr lang="en">
              <a:solidFill>
                <a:srgbClr val="DC143C"/>
              </a:solidFill>
            </a:endParaRPr>
          </a:p>
        </p:txBody>
      </p:sp>
      <p:sp>
        <p:nvSpPr>
          <p:cNvPr id="76" name="Shape 76"/>
          <p:cNvSpPr txBox="1">
            <a:spLocks noGrp="1"/>
          </p:cNvSpPr>
          <p:nvPr>
            <p:ph type="body" idx="1"/>
          </p:nvPr>
        </p:nvSpPr>
        <p:spPr>
          <a:xfrm>
            <a:off x="457200" y="1600200"/>
            <a:ext cx="8229600" cy="4967700"/>
          </a:xfrm>
          <a:prstGeom prst="rect">
            <a:avLst/>
          </a:prstGeom>
        </p:spPr>
        <p:txBody>
          <a:bodyPr wrap="square" lIns="91425" tIns="91425" rIns="91425" bIns="91425" anchor="t" anchorCtr="0">
            <a:noAutofit/>
          </a:bodyPr>
          <a:lstStyle/>
          <a:p>
            <a:pPr algn="just">
              <a:buNone/>
            </a:pPr>
            <a:r>
              <a:rPr lang="en-US">
                <a:latin typeface="Times New Roman" panose="02020603050405020304" pitchFamily="18" charset="0"/>
                <a:cs typeface="Times New Roman" panose="02020603050405020304" pitchFamily="18" charset="0"/>
              </a:rPr>
              <a:t>Node.js là một mã nguồn mở được phát triển bởi Ryan Dahl. Phiên bản đầu tiên của Node.js được cho ra mắt vào năm 2009. Node.js có thể chạy được trên nhiều nền tảng khác nhau như Windows, Linux hay Mac OS. </a:t>
            </a:r>
            <a:endParaRPr lang="en-GB">
              <a:latin typeface="Times New Roman" panose="02020603050405020304" pitchFamily="18" charset="0"/>
              <a:cs typeface="Times New Roman" panose="02020603050405020304" pitchFamily="18" charset="0"/>
            </a:endParaRPr>
          </a:p>
          <a:p>
            <a:pPr marL="457200" lvl="0" indent="-457200" algn="just">
              <a:buFontTx/>
              <a:buChar char="-"/>
            </a:pPr>
            <a:endParaRPr lang="en-US">
              <a:latin typeface="Times New Roman" panose="02020603050405020304" pitchFamily="18" charset="0"/>
              <a:cs typeface="Times New Roman" panose="02020603050405020304" pitchFamily="18" charset="0"/>
            </a:endParaRPr>
          </a:p>
        </p:txBody>
      </p:sp>
      <p:pic>
        <p:nvPicPr>
          <p:cNvPr id="6" name="Picture 5" descr="HÃ¬nh áº£nh cÃ³ liÃªn quan">
            <a:extLst>
              <a:ext uri="{FF2B5EF4-FFF2-40B4-BE49-F238E27FC236}">
                <a16:creationId xmlns:a16="http://schemas.microsoft.com/office/drawing/2014/main" id="{6A3BEB88-7686-4F95-B59A-4ED73A3C7B3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33379" y="3826412"/>
            <a:ext cx="6077242" cy="2741488"/>
          </a:xfrm>
          <a:prstGeom prst="rect">
            <a:avLst/>
          </a:prstGeom>
          <a:noFill/>
          <a:ln>
            <a:noFill/>
          </a:ln>
        </p:spPr>
      </p:pic>
    </p:spTree>
    <p:extLst>
      <p:ext uri="{BB962C8B-B14F-4D97-AF65-F5344CB8AC3E}">
        <p14:creationId xmlns:p14="http://schemas.microsoft.com/office/powerpoint/2010/main" val="2943482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689771"/>
            <a:ext cx="8229600" cy="727800"/>
          </a:xfrm>
          <a:prstGeom prst="rect">
            <a:avLst/>
          </a:prstGeom>
        </p:spPr>
        <p:txBody>
          <a:bodyPr wrap="square" lIns="91425" tIns="91425" rIns="91425" bIns="91425" anchor="t" anchorCtr="0">
            <a:noAutofit/>
          </a:bodyPr>
          <a:lstStyle/>
          <a:p>
            <a:pPr lvl="0">
              <a:spcBef>
                <a:spcPts val="0"/>
              </a:spcBef>
              <a:buNone/>
            </a:pPr>
            <a:r>
              <a:rPr lang="en-US">
                <a:latin typeface="Times New Roman" panose="02020603050405020304" pitchFamily="18" charset="0"/>
                <a:cs typeface="Times New Roman" panose="02020603050405020304" pitchFamily="18" charset="0"/>
              </a:rPr>
              <a:t>2.2 MongoDB</a:t>
            </a:r>
            <a:br>
              <a:rPr lang="en-US">
                <a:latin typeface="Times New Roman" panose="02020603050405020304" pitchFamily="18" charset="0"/>
                <a:cs typeface="Times New Roman" panose="02020603050405020304" pitchFamily="18" charset="0"/>
              </a:rPr>
            </a:br>
            <a:br>
              <a:rPr lang="en-GB">
                <a:latin typeface="Times New Roman" panose="02020603050405020304" pitchFamily="18" charset="0"/>
                <a:cs typeface="Times New Roman" panose="02020603050405020304" pitchFamily="18" charset="0"/>
              </a:rPr>
            </a:br>
            <a:br>
              <a:rPr lang="en-GB"/>
            </a:br>
            <a:endParaRPr lang="en">
              <a:solidFill>
                <a:srgbClr val="DC143C"/>
              </a:solidFill>
            </a:endParaRPr>
          </a:p>
        </p:txBody>
      </p:sp>
      <p:sp>
        <p:nvSpPr>
          <p:cNvPr id="76" name="Shape 76"/>
          <p:cNvSpPr txBox="1">
            <a:spLocks noGrp="1"/>
          </p:cNvSpPr>
          <p:nvPr>
            <p:ph type="body" idx="1"/>
          </p:nvPr>
        </p:nvSpPr>
        <p:spPr>
          <a:xfrm>
            <a:off x="457200" y="1600200"/>
            <a:ext cx="8229600" cy="4967700"/>
          </a:xfrm>
          <a:prstGeom prst="rect">
            <a:avLst/>
          </a:prstGeom>
        </p:spPr>
        <p:txBody>
          <a:bodyPr wrap="square" lIns="91425" tIns="91425" rIns="91425" bIns="91425" anchor="t" anchorCtr="0">
            <a:noAutofit/>
          </a:bodyPr>
          <a:lstStyle/>
          <a:p>
            <a:pPr lvl="0">
              <a:buNone/>
            </a:pPr>
            <a:r>
              <a:rPr lang="en-US">
                <a:latin typeface="Times New Roman" panose="02020603050405020304" pitchFamily="18" charset="0"/>
                <a:cs typeface="Times New Roman" panose="02020603050405020304" pitchFamily="18" charset="0"/>
              </a:rPr>
              <a:t>MongoDB là cơ sở dữ liệu NoSQL hướng tài liệu, nó lưu trữ dữ liệu trong các document dạng JSON với schema động rất linh hoạt</a:t>
            </a:r>
          </a:p>
        </p:txBody>
      </p:sp>
      <p:pic>
        <p:nvPicPr>
          <p:cNvPr id="5" name="Picture 4" descr="Káº¿t quáº£ hÃ¬nh áº£nh cho relational database vs non relational database">
            <a:extLst>
              <a:ext uri="{FF2B5EF4-FFF2-40B4-BE49-F238E27FC236}">
                <a16:creationId xmlns:a16="http://schemas.microsoft.com/office/drawing/2014/main" id="{F9299BA0-FD3B-4760-9F18-FBCBBE5E644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10639" y="3230305"/>
            <a:ext cx="6869504" cy="3148940"/>
          </a:xfrm>
          <a:prstGeom prst="rect">
            <a:avLst/>
          </a:prstGeom>
          <a:noFill/>
          <a:ln>
            <a:noFill/>
          </a:ln>
        </p:spPr>
      </p:pic>
    </p:spTree>
    <p:extLst>
      <p:ext uri="{BB962C8B-B14F-4D97-AF65-F5344CB8AC3E}">
        <p14:creationId xmlns:p14="http://schemas.microsoft.com/office/powerpoint/2010/main" val="1261093250"/>
      </p:ext>
    </p:extLst>
  </p:cSld>
  <p:clrMapOvr>
    <a:masterClrMapping/>
  </p:clrMapOvr>
</p:sld>
</file>

<file path=ppt/theme/theme1.xml><?xml version="1.0" encoding="utf-8"?>
<a:theme xmlns:a="http://schemas.openxmlformats.org/drawingml/2006/main" name="Hamle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660</TotalTime>
  <Words>2803</Words>
  <Application>Microsoft Office PowerPoint</Application>
  <PresentationFormat>On-screen Show (4:3)</PresentationFormat>
  <Paragraphs>225</Paragraphs>
  <Slides>37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Times New Roman</vt:lpstr>
      <vt:lpstr>Montserrat</vt:lpstr>
      <vt:lpstr>Arial</vt:lpstr>
      <vt:lpstr>Nixie One</vt:lpstr>
      <vt:lpstr>Lato</vt:lpstr>
      <vt:lpstr>Raleway</vt:lpstr>
      <vt:lpstr>Hamlet template</vt:lpstr>
      <vt:lpstr>PowerPoint Presentation</vt:lpstr>
      <vt:lpstr>Nội dung chính   </vt:lpstr>
      <vt:lpstr>1.1 Bài toán đặt ra </vt:lpstr>
      <vt:lpstr>1.2 Tổng quan về hệ thống </vt:lpstr>
      <vt:lpstr>1.3 Mục tiêu  </vt:lpstr>
      <vt:lpstr>1.4 Ý nghĩa  </vt:lpstr>
      <vt:lpstr>Nội dung chính   </vt:lpstr>
      <vt:lpstr>2.1 Node.js   </vt:lpstr>
      <vt:lpstr>2.2 MongoDB   </vt:lpstr>
      <vt:lpstr>2.3 Socket.io   </vt:lpstr>
      <vt:lpstr>2.4 Google API   </vt:lpstr>
      <vt:lpstr>2.5 Web Crawler   </vt:lpstr>
      <vt:lpstr>2.6 REST   </vt:lpstr>
      <vt:lpstr>2.7 Retrofit   </vt:lpstr>
      <vt:lpstr>Nội dung chính   </vt:lpstr>
      <vt:lpstr>3.1 Các hệ thống liên quan: Foody   </vt:lpstr>
      <vt:lpstr>3.1 Các hệ thống liên quan: Meete   </vt:lpstr>
      <vt:lpstr>3.1 Các hệ thống liên quan: Diadiemanuong  </vt:lpstr>
      <vt:lpstr>3.2 Giới thiệu hệ thống Yummy   </vt:lpstr>
      <vt:lpstr>Nội dung chính   </vt:lpstr>
      <vt:lpstr>4.1 Sơ đồ phân rã chức năng  </vt:lpstr>
      <vt:lpstr>4.2 Mô hình use-case  </vt:lpstr>
      <vt:lpstr>4.3 Kiến trúc hệ thống  </vt:lpstr>
      <vt:lpstr>Nội dung chính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Nội dung chính   </vt:lpstr>
      <vt:lpstr>6.1 Kết luận  </vt:lpstr>
      <vt:lpstr>6.2 Hướng phát triển  </vt:lpstr>
      <vt:lpstr>Nội dung chính   </vt:lpstr>
      <vt:lpstr>7. Tài liệu tham khảo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HieuMinh</dc:creator>
  <cp:lastModifiedBy>HieuMinh</cp:lastModifiedBy>
  <cp:revision>41</cp:revision>
  <dcterms:modified xsi:type="dcterms:W3CDTF">2019-01-08T04:58:45Z</dcterms:modified>
</cp:coreProperties>
</file>